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5"/>
  </p:notesMasterIdLst>
  <p:sldIdLst>
    <p:sldId id="256" r:id="rId2"/>
    <p:sldId id="257" r:id="rId3"/>
    <p:sldId id="265" r:id="rId4"/>
    <p:sldId id="276" r:id="rId5"/>
    <p:sldId id="287" r:id="rId6"/>
    <p:sldId id="288" r:id="rId7"/>
    <p:sldId id="274" r:id="rId8"/>
    <p:sldId id="271" r:id="rId9"/>
    <p:sldId id="259" r:id="rId10"/>
    <p:sldId id="286" r:id="rId11"/>
    <p:sldId id="283" r:id="rId12"/>
    <p:sldId id="285" r:id="rId13"/>
    <p:sldId id="262" r:id="rId14"/>
  </p:sldIdLst>
  <p:sldSz cx="12192000" cy="6858000"/>
  <p:notesSz cx="6858000" cy="9144000"/>
  <p:custDataLst>
    <p:tags r:id="rId16"/>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3C2B"/>
    <a:srgbClr val="8D3728"/>
    <a:srgbClr val="CB533E"/>
    <a:srgbClr val="BD4633"/>
    <a:srgbClr val="AA2E1C"/>
    <a:srgbClr val="B83F2B"/>
    <a:srgbClr val="D9755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7" autoAdjust="0"/>
    <p:restoredTop sz="94109" autoAdjust="0"/>
  </p:normalViewPr>
  <p:slideViewPr>
    <p:cSldViewPr>
      <p:cViewPr varScale="1">
        <p:scale>
          <a:sx n="63" d="100"/>
          <a:sy n="63" d="100"/>
        </p:scale>
        <p:origin x="844" y="6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94574A1-34D7-4BDC-BEC2-612A7D33E3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3B4B7079-2DAF-4141-B290-D549B11CEE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E8C39D25-346A-4495-876E-E280882272B3}" type="datetimeFigureOut">
              <a:rPr lang="zh-CN" altLang="en-US"/>
              <a:pPr>
                <a:defRPr/>
              </a:pPr>
              <a:t>2021/11/19</a:t>
            </a:fld>
            <a:endParaRPr lang="zh-CN" altLang="en-US"/>
          </a:p>
        </p:txBody>
      </p:sp>
      <p:sp>
        <p:nvSpPr>
          <p:cNvPr id="4" name="幻灯片图像占位符 3">
            <a:extLst>
              <a:ext uri="{FF2B5EF4-FFF2-40B4-BE49-F238E27FC236}">
                <a16:creationId xmlns:a16="http://schemas.microsoft.com/office/drawing/2014/main" id="{FECC3DFF-CFF7-4056-9E57-41E5A66D81C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3BEDE1BA-13BB-4024-8C73-F004419038D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80907464-D712-4096-9230-2D855CB58D2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99ED3A1F-007D-4B4F-A1C3-98E8863DDB3B}"/>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362825C-DF30-4E0C-B310-3B6BBBBADB29}" type="slidenum">
              <a:rPr lang="zh-CN" altLang="en-US"/>
              <a:pPr/>
              <a:t>‹#›</a:t>
            </a:fld>
            <a:endParaRPr lang="zh-CN" altLang="en-US"/>
          </a:p>
        </p:txBody>
      </p:sp>
    </p:spTree>
    <p:extLst>
      <p:ext uri="{BB962C8B-B14F-4D97-AF65-F5344CB8AC3E}">
        <p14:creationId xmlns:p14="http://schemas.microsoft.com/office/powerpoint/2010/main" val="1453345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A7F0070-1D6D-40F3-A04C-517E2964FD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30E4F5E2-5F70-4DBB-B214-7956D696D0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z="1000" dirty="0"/>
          </a:p>
        </p:txBody>
      </p:sp>
      <p:sp>
        <p:nvSpPr>
          <p:cNvPr id="41988" name="灯片编号占位符 3">
            <a:extLst>
              <a:ext uri="{FF2B5EF4-FFF2-40B4-BE49-F238E27FC236}">
                <a16:creationId xmlns:a16="http://schemas.microsoft.com/office/drawing/2014/main" id="{9A03BF9C-6DB1-4A2E-9226-B9E07A6D6F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E6008D1-A3F6-4E0A-A121-2CB513C1CB3A}" type="slidenum">
              <a:rPr lang="zh-CN" altLang="en-US"/>
              <a:pPr/>
              <a:t>1</a:t>
            </a:fld>
            <a:endParaRPr lang="zh-CN" altLang="en-US"/>
          </a:p>
        </p:txBody>
      </p:sp>
    </p:spTree>
    <p:extLst>
      <p:ext uri="{BB962C8B-B14F-4D97-AF65-F5344CB8AC3E}">
        <p14:creationId xmlns:p14="http://schemas.microsoft.com/office/powerpoint/2010/main" val="1245087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F94A9616-39B0-453A-91D2-990A7A1AF7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E50B756E-DE62-4510-82F2-01D1EC3956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F5C5C236-D8DB-4064-B269-B61C0289CA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5C8890-8AE5-4EF5-A920-D12D5D152B21}" type="slidenum">
              <a:rPr lang="zh-CN" altLang="en-US"/>
              <a:pPr/>
              <a:t>10</a:t>
            </a:fld>
            <a:endParaRPr lang="zh-CN" altLang="en-US"/>
          </a:p>
        </p:txBody>
      </p:sp>
    </p:spTree>
    <p:extLst>
      <p:ext uri="{BB962C8B-B14F-4D97-AF65-F5344CB8AC3E}">
        <p14:creationId xmlns:p14="http://schemas.microsoft.com/office/powerpoint/2010/main" val="63378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11</a:t>
            </a:fld>
            <a:endParaRPr lang="zh-CN" altLang="en-US"/>
          </a:p>
        </p:txBody>
      </p:sp>
    </p:spTree>
    <p:extLst>
      <p:ext uri="{BB962C8B-B14F-4D97-AF65-F5344CB8AC3E}">
        <p14:creationId xmlns:p14="http://schemas.microsoft.com/office/powerpoint/2010/main" val="3956025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12</a:t>
            </a:fld>
            <a:endParaRPr lang="zh-CN" altLang="en-US"/>
          </a:p>
        </p:txBody>
      </p:sp>
    </p:spTree>
    <p:extLst>
      <p:ext uri="{BB962C8B-B14F-4D97-AF65-F5344CB8AC3E}">
        <p14:creationId xmlns:p14="http://schemas.microsoft.com/office/powerpoint/2010/main" val="816608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FF6E02A6-D5E1-452D-B221-2B99CA2FF6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30E61047-1A40-44FE-B2DB-F3E6532218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8132" name="灯片编号占位符 3">
            <a:extLst>
              <a:ext uri="{FF2B5EF4-FFF2-40B4-BE49-F238E27FC236}">
                <a16:creationId xmlns:a16="http://schemas.microsoft.com/office/drawing/2014/main" id="{F1273868-36F9-473F-8DB7-FA7BC36D15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8A21251-F09E-47B1-AE01-EFA9C266BF1D}" type="slidenum">
              <a:rPr lang="zh-CN" altLang="en-US"/>
              <a:pPr/>
              <a:t>13</a:t>
            </a:fld>
            <a:endParaRPr lang="zh-CN" altLang="en-US"/>
          </a:p>
        </p:txBody>
      </p:sp>
    </p:spTree>
    <p:extLst>
      <p:ext uri="{BB962C8B-B14F-4D97-AF65-F5344CB8AC3E}">
        <p14:creationId xmlns:p14="http://schemas.microsoft.com/office/powerpoint/2010/main" val="3393029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87BECAB0-AF41-452C-A27C-B3BB22513A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id="{C97690B3-1D51-483F-8C76-3042BB0020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4036" name="灯片编号占位符 3">
            <a:extLst>
              <a:ext uri="{FF2B5EF4-FFF2-40B4-BE49-F238E27FC236}">
                <a16:creationId xmlns:a16="http://schemas.microsoft.com/office/drawing/2014/main" id="{B47B761B-24BE-46AE-A9BA-F823D6713B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BEE1C18-8C42-4EEF-BCFE-6927D2D2A4AB}" type="slidenum">
              <a:rPr lang="zh-CN" altLang="en-US"/>
              <a:pPr/>
              <a:t>2</a:t>
            </a:fld>
            <a:endParaRPr lang="zh-CN" altLang="en-US"/>
          </a:p>
        </p:txBody>
      </p:sp>
    </p:spTree>
    <p:extLst>
      <p:ext uri="{BB962C8B-B14F-4D97-AF65-F5344CB8AC3E}">
        <p14:creationId xmlns:p14="http://schemas.microsoft.com/office/powerpoint/2010/main" val="1486404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56F8574D-7DAA-43B0-9F96-0B29F0C8E2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56D0F511-A951-4780-813D-E1D3547FB7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5060" name="灯片编号占位符 3">
            <a:extLst>
              <a:ext uri="{FF2B5EF4-FFF2-40B4-BE49-F238E27FC236}">
                <a16:creationId xmlns:a16="http://schemas.microsoft.com/office/drawing/2014/main" id="{994F755A-C237-439E-8DF7-2879D49A36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A26A691-94BC-4548-93E3-4BEBB8C2B841}" type="slidenum">
              <a:rPr lang="zh-CN" altLang="en-US"/>
              <a:pPr/>
              <a:t>3</a:t>
            </a:fld>
            <a:endParaRPr lang="zh-CN" altLang="en-US"/>
          </a:p>
        </p:txBody>
      </p:sp>
    </p:spTree>
    <p:extLst>
      <p:ext uri="{BB962C8B-B14F-4D97-AF65-F5344CB8AC3E}">
        <p14:creationId xmlns:p14="http://schemas.microsoft.com/office/powerpoint/2010/main" val="331991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5556FAE6-5FB0-403F-AF36-1B469AE96F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a:extLst>
              <a:ext uri="{FF2B5EF4-FFF2-40B4-BE49-F238E27FC236}">
                <a16:creationId xmlns:a16="http://schemas.microsoft.com/office/drawing/2014/main" id="{C5ADB6BF-E4CE-4224-8B36-3CDC66635A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a:extLst>
              <a:ext uri="{FF2B5EF4-FFF2-40B4-BE49-F238E27FC236}">
                <a16:creationId xmlns:a16="http://schemas.microsoft.com/office/drawing/2014/main" id="{683F2691-E506-4734-BCDF-B16E009707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40D2FA9-7D11-4EDB-BA61-4CD37C86BCB9}" type="slidenum">
              <a:rPr lang="zh-CN" altLang="en-US"/>
              <a:pPr/>
              <a:t>4</a:t>
            </a:fld>
            <a:endParaRPr lang="zh-CN" altLang="en-US"/>
          </a:p>
        </p:txBody>
      </p:sp>
    </p:spTree>
    <p:extLst>
      <p:ext uri="{BB962C8B-B14F-4D97-AF65-F5344CB8AC3E}">
        <p14:creationId xmlns:p14="http://schemas.microsoft.com/office/powerpoint/2010/main" val="274430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A93F1910-91BB-4508-94FB-661CDA1555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F8BBF34F-5B5B-444F-ABDD-36271BAC6B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6084" name="灯片编号占位符 3">
            <a:extLst>
              <a:ext uri="{FF2B5EF4-FFF2-40B4-BE49-F238E27FC236}">
                <a16:creationId xmlns:a16="http://schemas.microsoft.com/office/drawing/2014/main" id="{BE5791C3-97D0-47C0-8FEE-D4952EDAEA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EE1621F-DD77-422F-AC32-AE33060D2D86}" type="slidenum">
              <a:rPr lang="zh-CN" altLang="en-US"/>
              <a:pPr/>
              <a:t>5</a:t>
            </a:fld>
            <a:endParaRPr lang="zh-CN" altLang="en-US"/>
          </a:p>
        </p:txBody>
      </p:sp>
    </p:spTree>
    <p:extLst>
      <p:ext uri="{BB962C8B-B14F-4D97-AF65-F5344CB8AC3E}">
        <p14:creationId xmlns:p14="http://schemas.microsoft.com/office/powerpoint/2010/main" val="4053776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6</a:t>
            </a:fld>
            <a:endParaRPr lang="zh-CN" altLang="en-US"/>
          </a:p>
        </p:txBody>
      </p:sp>
    </p:spTree>
    <p:extLst>
      <p:ext uri="{BB962C8B-B14F-4D97-AF65-F5344CB8AC3E}">
        <p14:creationId xmlns:p14="http://schemas.microsoft.com/office/powerpoint/2010/main" val="425243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F94A9616-39B0-453A-91D2-990A7A1AF7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E50B756E-DE62-4510-82F2-01D1EC3956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F5C5C236-D8DB-4064-B269-B61C0289CA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5C8890-8AE5-4EF5-A920-D12D5D152B21}" type="slidenum">
              <a:rPr lang="zh-CN" altLang="en-US"/>
              <a:pPr/>
              <a:t>7</a:t>
            </a:fld>
            <a:endParaRPr lang="zh-CN" altLang="en-US"/>
          </a:p>
        </p:txBody>
      </p:sp>
    </p:spTree>
    <p:extLst>
      <p:ext uri="{BB962C8B-B14F-4D97-AF65-F5344CB8AC3E}">
        <p14:creationId xmlns:p14="http://schemas.microsoft.com/office/powerpoint/2010/main" val="144155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60BB6E6C-921E-484F-A86E-DFCA2D9ECE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8F5211E7-14FC-4972-9966-35E210FB84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2228" name="灯片编号占位符 3">
            <a:extLst>
              <a:ext uri="{FF2B5EF4-FFF2-40B4-BE49-F238E27FC236}">
                <a16:creationId xmlns:a16="http://schemas.microsoft.com/office/drawing/2014/main" id="{D84C0C96-20CD-4864-9604-F1FFA9C66A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C6092ED-6D4E-4D12-8D8F-33A378836DEF}" type="slidenum">
              <a:rPr lang="zh-CN" altLang="en-US"/>
              <a:pPr/>
              <a:t>8</a:t>
            </a:fld>
            <a:endParaRPr lang="zh-CN" altLang="en-US"/>
          </a:p>
        </p:txBody>
      </p:sp>
    </p:spTree>
    <p:extLst>
      <p:ext uri="{BB962C8B-B14F-4D97-AF65-F5344CB8AC3E}">
        <p14:creationId xmlns:p14="http://schemas.microsoft.com/office/powerpoint/2010/main" val="87686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A93F1910-91BB-4508-94FB-661CDA1555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F8BBF34F-5B5B-444F-ABDD-36271BAC6B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6084" name="灯片编号占位符 3">
            <a:extLst>
              <a:ext uri="{FF2B5EF4-FFF2-40B4-BE49-F238E27FC236}">
                <a16:creationId xmlns:a16="http://schemas.microsoft.com/office/drawing/2014/main" id="{BE5791C3-97D0-47C0-8FEE-D4952EDAEA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EE1621F-DD77-422F-AC32-AE33060D2D86}" type="slidenum">
              <a:rPr lang="zh-CN" altLang="en-US"/>
              <a:pPr/>
              <a:t>9</a:t>
            </a:fld>
            <a:endParaRPr lang="zh-CN" altLang="en-US"/>
          </a:p>
        </p:txBody>
      </p:sp>
    </p:spTree>
    <p:extLst>
      <p:ext uri="{BB962C8B-B14F-4D97-AF65-F5344CB8AC3E}">
        <p14:creationId xmlns:p14="http://schemas.microsoft.com/office/powerpoint/2010/main" val="146731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2A4D62C4-1CFE-4785-932C-9C4610351C4E}"/>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8DFC85C-E806-46CB-95EB-EF03EAA8139F}"/>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C87AFA03-E91A-4675-A50F-E7DC0E58069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FC416A6-755D-4736-B2FC-606D50C66E86}" type="slidenum">
              <a:rPr lang="zh-CN" altLang="zh-CN"/>
              <a:pPr/>
              <a:t>‹#›</a:t>
            </a:fld>
            <a:endParaRPr lang="zh-CN" altLang="zh-CN"/>
          </a:p>
        </p:txBody>
      </p:sp>
    </p:spTree>
    <p:extLst>
      <p:ext uri="{BB962C8B-B14F-4D97-AF65-F5344CB8AC3E}">
        <p14:creationId xmlns:p14="http://schemas.microsoft.com/office/powerpoint/2010/main" val="2974269411"/>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1AA7E1BC-B2FF-44E1-8B53-1DEE62BBA10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15E3AAA-73E5-42AA-A3A2-5F97BFEEDE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D950D2AA-B44A-4A0B-85C6-BB31CDCB0EF2}"/>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1DC621F-7C55-4237-AC3D-D3B989D64D9B}" type="slidenum">
              <a:rPr lang="zh-CN" altLang="zh-CN"/>
              <a:pPr/>
              <a:t>‹#›</a:t>
            </a:fld>
            <a:endParaRPr lang="zh-CN" altLang="zh-CN"/>
          </a:p>
        </p:txBody>
      </p:sp>
    </p:spTree>
    <p:extLst>
      <p:ext uri="{BB962C8B-B14F-4D97-AF65-F5344CB8AC3E}">
        <p14:creationId xmlns:p14="http://schemas.microsoft.com/office/powerpoint/2010/main" val="1544206517"/>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6B46C90E-EAB6-44F2-90F4-5E40C4A750C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703DEBE2-8BB4-4268-B002-C2746512BC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6B1DC1F6-6EEE-493A-A90A-01641FBF4636}"/>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979F4FE6-3CBD-4687-9674-0C78998B8042}" type="slidenum">
              <a:rPr lang="zh-CN" altLang="zh-CN"/>
              <a:pPr/>
              <a:t>‹#›</a:t>
            </a:fld>
            <a:endParaRPr lang="zh-CN" altLang="zh-CN"/>
          </a:p>
        </p:txBody>
      </p:sp>
    </p:spTree>
    <p:extLst>
      <p:ext uri="{BB962C8B-B14F-4D97-AF65-F5344CB8AC3E}">
        <p14:creationId xmlns:p14="http://schemas.microsoft.com/office/powerpoint/2010/main" val="864034170"/>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C62AC837-164E-4D8E-872F-AE8AEAC5926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E13C376-C729-4266-B2EF-A4AE966C7F3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C334AD75-63ED-498A-B587-69C526510743}"/>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6CCABB5-68D8-4A1F-867B-E204D7F80381}" type="slidenum">
              <a:rPr lang="zh-CN" altLang="zh-CN"/>
              <a:pPr/>
              <a:t>‹#›</a:t>
            </a:fld>
            <a:endParaRPr lang="zh-CN" altLang="zh-CN"/>
          </a:p>
        </p:txBody>
      </p:sp>
    </p:spTree>
    <p:extLst>
      <p:ext uri="{BB962C8B-B14F-4D97-AF65-F5344CB8AC3E}">
        <p14:creationId xmlns:p14="http://schemas.microsoft.com/office/powerpoint/2010/main" val="3665669219"/>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a:extLst>
              <a:ext uri="{FF2B5EF4-FFF2-40B4-BE49-F238E27FC236}">
                <a16:creationId xmlns:a16="http://schemas.microsoft.com/office/drawing/2014/main" id="{206492EE-1876-42B2-BEEC-53B8F4D3362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9901F9B-FC7B-4430-9708-9C2A2B38DFC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DD178AC9-C222-4DDC-9695-8E901BEDE73E}"/>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DE74397-0F25-4C35-AD19-B64C0CF46A46}" type="slidenum">
              <a:rPr lang="zh-CN" altLang="zh-CN"/>
              <a:pPr/>
              <a:t>‹#›</a:t>
            </a:fld>
            <a:endParaRPr lang="zh-CN" altLang="zh-CN"/>
          </a:p>
        </p:txBody>
      </p:sp>
    </p:spTree>
    <p:extLst>
      <p:ext uri="{BB962C8B-B14F-4D97-AF65-F5344CB8AC3E}">
        <p14:creationId xmlns:p14="http://schemas.microsoft.com/office/powerpoint/2010/main" val="4246706744"/>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5197EE31-C36E-43D7-9814-31C2A94BEF4E}"/>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78B03F41-0AEE-4BAE-8EB2-73F261A31D5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BDB83A24-7B1B-4600-8591-6ABC0F35E83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95688C8-1F89-470C-A1FC-0BBB6B33B872}" type="slidenum">
              <a:rPr lang="zh-CN" altLang="zh-CN"/>
              <a:pPr/>
              <a:t>‹#›</a:t>
            </a:fld>
            <a:endParaRPr lang="zh-CN" altLang="zh-CN"/>
          </a:p>
        </p:txBody>
      </p:sp>
    </p:spTree>
    <p:extLst>
      <p:ext uri="{BB962C8B-B14F-4D97-AF65-F5344CB8AC3E}">
        <p14:creationId xmlns:p14="http://schemas.microsoft.com/office/powerpoint/2010/main" val="3132917855"/>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4A5CC21E-D549-4F25-8BD9-0A84CD858A1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8" name="Footer Placeholder 4">
            <a:extLst>
              <a:ext uri="{FF2B5EF4-FFF2-40B4-BE49-F238E27FC236}">
                <a16:creationId xmlns:a16="http://schemas.microsoft.com/office/drawing/2014/main" id="{F46C0363-8005-4C2C-8EF3-5A728C21598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9" name="Slide Number Placeholder 5">
            <a:extLst>
              <a:ext uri="{FF2B5EF4-FFF2-40B4-BE49-F238E27FC236}">
                <a16:creationId xmlns:a16="http://schemas.microsoft.com/office/drawing/2014/main" id="{3EAF801D-17A7-487E-B77B-C4F25C326F70}"/>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1CE146D-98CB-4353-9D6B-60F609C1991E}" type="slidenum">
              <a:rPr lang="zh-CN" altLang="zh-CN"/>
              <a:pPr/>
              <a:t>‹#›</a:t>
            </a:fld>
            <a:endParaRPr lang="zh-CN" altLang="zh-CN"/>
          </a:p>
        </p:txBody>
      </p:sp>
    </p:spTree>
    <p:extLst>
      <p:ext uri="{BB962C8B-B14F-4D97-AF65-F5344CB8AC3E}">
        <p14:creationId xmlns:p14="http://schemas.microsoft.com/office/powerpoint/2010/main" val="1261225849"/>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769E6CD9-E470-474D-924D-53B0CB876E7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4" name="Footer Placeholder 4">
            <a:extLst>
              <a:ext uri="{FF2B5EF4-FFF2-40B4-BE49-F238E27FC236}">
                <a16:creationId xmlns:a16="http://schemas.microsoft.com/office/drawing/2014/main" id="{A964D631-479C-453A-A99E-E2F9E363A8A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5" name="Slide Number Placeholder 5">
            <a:extLst>
              <a:ext uri="{FF2B5EF4-FFF2-40B4-BE49-F238E27FC236}">
                <a16:creationId xmlns:a16="http://schemas.microsoft.com/office/drawing/2014/main" id="{9D9EA7F1-656F-4DE4-BEA0-0C7DDE970DF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7C560E1-7BD6-4AD9-A17D-2E478E93929B}" type="slidenum">
              <a:rPr lang="zh-CN" altLang="zh-CN"/>
              <a:pPr/>
              <a:t>‹#›</a:t>
            </a:fld>
            <a:endParaRPr lang="zh-CN" altLang="zh-CN"/>
          </a:p>
        </p:txBody>
      </p:sp>
    </p:spTree>
    <p:extLst>
      <p:ext uri="{BB962C8B-B14F-4D97-AF65-F5344CB8AC3E}">
        <p14:creationId xmlns:p14="http://schemas.microsoft.com/office/powerpoint/2010/main" val="1917937922"/>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0857681-7D9D-473B-B2BE-0D2954D0CBBD}"/>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3" name="Footer Placeholder 4">
            <a:extLst>
              <a:ext uri="{FF2B5EF4-FFF2-40B4-BE49-F238E27FC236}">
                <a16:creationId xmlns:a16="http://schemas.microsoft.com/office/drawing/2014/main" id="{1412CB2E-EEFB-4479-9E5A-0F7040CE21A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4" name="Slide Number Placeholder 5">
            <a:extLst>
              <a:ext uri="{FF2B5EF4-FFF2-40B4-BE49-F238E27FC236}">
                <a16:creationId xmlns:a16="http://schemas.microsoft.com/office/drawing/2014/main" id="{F7AA94AC-909C-4594-A1A9-782B66572E5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BA2DFDF3-404D-45E7-9A54-FB4A368CEE92}" type="slidenum">
              <a:rPr lang="zh-CN" altLang="zh-CN"/>
              <a:pPr/>
              <a:t>‹#›</a:t>
            </a:fld>
            <a:endParaRPr lang="zh-CN" altLang="zh-CN"/>
          </a:p>
        </p:txBody>
      </p:sp>
    </p:spTree>
    <p:extLst>
      <p:ext uri="{BB962C8B-B14F-4D97-AF65-F5344CB8AC3E}">
        <p14:creationId xmlns:p14="http://schemas.microsoft.com/office/powerpoint/2010/main" val="58981237"/>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a:extLst>
              <a:ext uri="{FF2B5EF4-FFF2-40B4-BE49-F238E27FC236}">
                <a16:creationId xmlns:a16="http://schemas.microsoft.com/office/drawing/2014/main" id="{68B3D676-2BB2-43A4-89A4-F5166F713C8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E3230366-BD28-40B6-BDE3-A859502DE104}"/>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D61F0A1E-D411-4323-A6DA-5F242BD53A9A}"/>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A608D30-C990-4E10-9992-78497873557A}" type="slidenum">
              <a:rPr lang="zh-CN" altLang="zh-CN"/>
              <a:pPr/>
              <a:t>‹#›</a:t>
            </a:fld>
            <a:endParaRPr lang="zh-CN" altLang="zh-CN"/>
          </a:p>
        </p:txBody>
      </p:sp>
    </p:spTree>
    <p:extLst>
      <p:ext uri="{BB962C8B-B14F-4D97-AF65-F5344CB8AC3E}">
        <p14:creationId xmlns:p14="http://schemas.microsoft.com/office/powerpoint/2010/main" val="744132256"/>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a:extLst>
              <a:ext uri="{FF2B5EF4-FFF2-40B4-BE49-F238E27FC236}">
                <a16:creationId xmlns:a16="http://schemas.microsoft.com/office/drawing/2014/main" id="{97CEFFE9-CB58-4937-900D-8871D7F4DF5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F9D65506-B11D-4FFF-98F7-7E27FF37F61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C63BB3BA-DC01-4EBA-84C1-8F6E2F2E66CC}"/>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1371A0A-817F-40C5-A02F-83BC36A3D587}" type="slidenum">
              <a:rPr lang="zh-CN" altLang="zh-CN"/>
              <a:pPr/>
              <a:t>‹#›</a:t>
            </a:fld>
            <a:endParaRPr lang="zh-CN" altLang="zh-CN"/>
          </a:p>
        </p:txBody>
      </p:sp>
    </p:spTree>
    <p:extLst>
      <p:ext uri="{BB962C8B-B14F-4D97-AF65-F5344CB8AC3E}">
        <p14:creationId xmlns:p14="http://schemas.microsoft.com/office/powerpoint/2010/main" val="2595637375"/>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baike.baidu.com/item/%E5%BC%A0%E5%8B%87/3126436" TargetMode="External"/><Relationship Id="rId5" Type="http://schemas.openxmlformats.org/officeDocument/2006/relationships/image" Target="../media/image2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4.png"/><Relationship Id="rId5" Type="http://schemas.openxmlformats.org/officeDocument/2006/relationships/image" Target="../media/image9.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29.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7">
            <a:extLst>
              <a:ext uri="{FF2B5EF4-FFF2-40B4-BE49-F238E27FC236}">
                <a16:creationId xmlns:a16="http://schemas.microsoft.com/office/drawing/2014/main" id="{A8B95CF2-F36B-4F20-BF8B-7F8290C3A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图片 4">
            <a:extLst>
              <a:ext uri="{FF2B5EF4-FFF2-40B4-BE49-F238E27FC236}">
                <a16:creationId xmlns:a16="http://schemas.microsoft.com/office/drawing/2014/main" id="{18CB2DEA-0B63-4CF0-8838-B94AD4731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725" y="3802063"/>
            <a:ext cx="1127125"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6">
            <a:extLst>
              <a:ext uri="{FF2B5EF4-FFF2-40B4-BE49-F238E27FC236}">
                <a16:creationId xmlns:a16="http://schemas.microsoft.com/office/drawing/2014/main" id="{CFAA3C3D-84A9-4F9F-A368-AB1A576DB5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1563" y="1747838"/>
            <a:ext cx="349885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3FC23868-B947-4435-8CDD-F571230196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8" y="79375"/>
            <a:ext cx="58102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文本框 1">
            <a:extLst>
              <a:ext uri="{FF2B5EF4-FFF2-40B4-BE49-F238E27FC236}">
                <a16:creationId xmlns:a16="http://schemas.microsoft.com/office/drawing/2014/main" id="{18DBEF66-D69A-44A2-83C7-20030A1E357D}"/>
              </a:ext>
            </a:extLst>
          </p:cNvPr>
          <p:cNvSpPr txBox="1">
            <a:spLocks noChangeArrowheads="1"/>
          </p:cNvSpPr>
          <p:nvPr/>
        </p:nvSpPr>
        <p:spPr bwMode="auto">
          <a:xfrm>
            <a:off x="2044700" y="2065338"/>
            <a:ext cx="483016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b="1" dirty="0">
                <a:solidFill>
                  <a:srgbClr val="DABD92"/>
                </a:solidFill>
                <a:latin typeface="微软雅黑" panose="020B0503020204020204" pitchFamily="34" charset="-122"/>
                <a:ea typeface="微软雅黑" panose="020B0503020204020204" pitchFamily="34" charset="-122"/>
              </a:rPr>
              <a:t>自</a:t>
            </a:r>
            <a:r>
              <a:rPr lang="en-US" altLang="zh-CN" sz="4400" b="1" dirty="0">
                <a:solidFill>
                  <a:srgbClr val="DABD92"/>
                </a:solidFill>
                <a:latin typeface="微软雅黑" panose="020B0503020204020204" pitchFamily="34" charset="-122"/>
                <a:ea typeface="微软雅黑" panose="020B0503020204020204" pitchFamily="34" charset="-122"/>
              </a:rPr>
              <a:t>96</a:t>
            </a:r>
            <a:r>
              <a:rPr lang="zh-CN" altLang="en-US" sz="4400" b="1" dirty="0">
                <a:solidFill>
                  <a:srgbClr val="DABD92"/>
                </a:solidFill>
                <a:latin typeface="微软雅黑" panose="020B0503020204020204" pitchFamily="34" charset="-122"/>
                <a:ea typeface="微软雅黑" panose="020B0503020204020204" pitchFamily="34" charset="-122"/>
              </a:rPr>
              <a:t>团日主题汇报</a:t>
            </a:r>
          </a:p>
          <a:p>
            <a:endParaRPr lang="zh-CN" altLang="en-US" sz="4400" b="1" dirty="0">
              <a:solidFill>
                <a:srgbClr val="DABD92"/>
              </a:solidFill>
              <a:latin typeface="微软雅黑" panose="020B0503020204020204" pitchFamily="34" charset="-122"/>
              <a:ea typeface="微软雅黑" panose="020B0503020204020204" pitchFamily="34" charset="-122"/>
            </a:endParaRPr>
          </a:p>
        </p:txBody>
      </p:sp>
      <p:sp>
        <p:nvSpPr>
          <p:cNvPr id="13320" name="文本框 7">
            <a:extLst>
              <a:ext uri="{FF2B5EF4-FFF2-40B4-BE49-F238E27FC236}">
                <a16:creationId xmlns:a16="http://schemas.microsoft.com/office/drawing/2014/main" id="{37646D6E-1762-4C6C-AF9B-57539C95CEC1}"/>
              </a:ext>
            </a:extLst>
          </p:cNvPr>
          <p:cNvSpPr txBox="1">
            <a:spLocks noChangeArrowheads="1"/>
          </p:cNvSpPr>
          <p:nvPr/>
        </p:nvSpPr>
        <p:spPr bwMode="auto">
          <a:xfrm>
            <a:off x="2206625" y="3789363"/>
            <a:ext cx="7184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1100" dirty="0">
                <a:solidFill>
                  <a:schemeClr val="bg1"/>
                </a:solidFill>
                <a:latin typeface="微软雅黑" panose="020B0503020204020204" pitchFamily="34" charset="-122"/>
                <a:ea typeface="微软雅黑" panose="020B0503020204020204" pitchFamily="34" charset="-122"/>
              </a:rPr>
              <a:t>2021.11</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21DE8B3-A822-4DA7-B38E-6B2E5DE2EC31}"/>
              </a:ext>
            </a:extLst>
          </p:cNvPr>
          <p:cNvSpPr txBox="1"/>
          <p:nvPr/>
        </p:nvSpPr>
        <p:spPr>
          <a:xfrm>
            <a:off x="428625" y="2176463"/>
            <a:ext cx="354013" cy="2454275"/>
          </a:xfrm>
          <a:prstGeom prst="rect">
            <a:avLst/>
          </a:prstGeom>
          <a:noFill/>
        </p:spPr>
        <p:txBody>
          <a:bodyPr vert="eaVert" wrap="none">
            <a:spAutoFit/>
          </a:bodyPr>
          <a:lstStyle/>
          <a:p>
            <a:pPr>
              <a:defRPr/>
            </a:pPr>
            <a:r>
              <a:rPr lang="en-US" altLang="zh-CN" sz="1100" spc="600" dirty="0">
                <a:solidFill>
                  <a:srgbClr val="AD7A74"/>
                </a:solidFill>
              </a:rPr>
              <a:t>THE NATIONAL DAY</a:t>
            </a:r>
            <a:endParaRPr lang="zh-CN" altLang="en-US" sz="1100" spc="600" dirty="0">
              <a:solidFill>
                <a:srgbClr val="AD7A74"/>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2000" tmFilter="0, 0; .2, .5; .8, .5; 1, 0"/>
                                        <p:tgtEl>
                                          <p:spTgt spid="9"/>
                                        </p:tgtEl>
                                      </p:cBhvr>
                                    </p:animEffect>
                                    <p:animScale>
                                      <p:cBhvr>
                                        <p:cTn id="7" dur="1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8">
            <a:extLst>
              <a:ext uri="{FF2B5EF4-FFF2-40B4-BE49-F238E27FC236}">
                <a16:creationId xmlns:a16="http://schemas.microsoft.com/office/drawing/2014/main" id="{862D65E7-A0BA-468B-B048-40DCC02EA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70400"/>
            <a:ext cx="12192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68CC72C-AA7B-4002-88B3-932E91CE4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a:extLst>
              <a:ext uri="{FF2B5EF4-FFF2-40B4-BE49-F238E27FC236}">
                <a16:creationId xmlns:a16="http://schemas.microsoft.com/office/drawing/2014/main" id="{A6F24AA8-6A6B-4310-9A46-A4B71DBA1C05}"/>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2774" name="TextBox 7">
            <a:extLst>
              <a:ext uri="{FF2B5EF4-FFF2-40B4-BE49-F238E27FC236}">
                <a16:creationId xmlns:a16="http://schemas.microsoft.com/office/drawing/2014/main" id="{9762122A-25D8-47FC-B9AB-EEA5082ADCC3}"/>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马云人物简介</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3255" name="图片 4">
            <a:extLst>
              <a:ext uri="{FF2B5EF4-FFF2-40B4-BE49-F238E27FC236}">
                <a16:creationId xmlns:a16="http://schemas.microsoft.com/office/drawing/2014/main" id="{F1614B66-16BF-4229-9DDF-F6BFA5847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501" y="938212"/>
            <a:ext cx="3496567" cy="4623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7">
            <a:extLst>
              <a:ext uri="{FF2B5EF4-FFF2-40B4-BE49-F238E27FC236}">
                <a16:creationId xmlns:a16="http://schemas.microsoft.com/office/drawing/2014/main" id="{58B4371D-1776-4EEF-A969-7CE73E13ABCA}"/>
              </a:ext>
            </a:extLst>
          </p:cNvPr>
          <p:cNvSpPr txBox="1"/>
          <p:nvPr/>
        </p:nvSpPr>
        <p:spPr>
          <a:xfrm>
            <a:off x="5231855" y="761603"/>
            <a:ext cx="6480720" cy="5262979"/>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马云，男，汉族，</a:t>
            </a:r>
            <a:r>
              <a:rPr lang="zh-CN" altLang="en-US" sz="1600" dirty="0">
                <a:solidFill>
                  <a:srgbClr val="FF0000"/>
                </a:solidFill>
                <a:latin typeface="宋体" panose="02010600030101010101" pitchFamily="2" charset="-122"/>
                <a:ea typeface="宋体" panose="02010600030101010101" pitchFamily="2" charset="-122"/>
              </a:rPr>
              <a:t>中共党员</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1964</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10</a:t>
            </a:r>
            <a:r>
              <a:rPr lang="zh-CN" altLang="en-US" sz="1600" dirty="0">
                <a:latin typeface="宋体" panose="02010600030101010101" pitchFamily="2" charset="-122"/>
                <a:ea typeface="宋体" panose="02010600030101010101" pitchFamily="2" charset="-122"/>
              </a:rPr>
              <a:t>日生于浙江省杭州市，</a:t>
            </a:r>
            <a:r>
              <a:rPr lang="zh-CN" altLang="en-US" sz="1600" dirty="0">
                <a:solidFill>
                  <a:srgbClr val="FF0000"/>
                </a:solidFill>
                <a:latin typeface="宋体" panose="02010600030101010101" pitchFamily="2" charset="-122"/>
                <a:ea typeface="宋体" panose="02010600030101010101" pitchFamily="2" charset="-122"/>
              </a:rPr>
              <a:t>阿里巴巴集团主要创始人</a:t>
            </a:r>
            <a:r>
              <a:rPr lang="zh-CN" altLang="en-US" sz="1600" dirty="0">
                <a:latin typeface="宋体" panose="02010600030101010101" pitchFamily="2" charset="-122"/>
                <a:ea typeface="宋体" panose="02010600030101010101" pitchFamily="2" charset="-122"/>
              </a:rPr>
              <a:t>，现担任日本软银董事、大自然保护协会中国理事会主席兼全球董事会成员、华谊兄弟董事、生命科学突破奖基金会董事、联合国数字合作高级级别小组联合主席。</a:t>
            </a:r>
          </a:p>
          <a:p>
            <a:r>
              <a:rPr lang="en-US" altLang="zh-CN" sz="1600" dirty="0">
                <a:latin typeface="宋体" panose="02010600030101010101" pitchFamily="2" charset="-122"/>
                <a:ea typeface="宋体" panose="02010600030101010101" pitchFamily="2" charset="-122"/>
              </a:rPr>
              <a:t>1988</a:t>
            </a:r>
            <a:r>
              <a:rPr lang="zh-CN" altLang="en-US" sz="1600" dirty="0">
                <a:latin typeface="宋体" panose="02010600030101010101" pitchFamily="2" charset="-122"/>
                <a:ea typeface="宋体" panose="02010600030101010101" pitchFamily="2" charset="-122"/>
              </a:rPr>
              <a:t>年毕业于杭州师范学院外语系，同年担任杭州电子工业学院英文及国际贸易教师，</a:t>
            </a:r>
            <a:r>
              <a:rPr lang="en-US" altLang="zh-CN" sz="1600" dirty="0">
                <a:latin typeface="宋体" panose="02010600030101010101" pitchFamily="2" charset="-122"/>
                <a:ea typeface="宋体" panose="02010600030101010101" pitchFamily="2" charset="-122"/>
              </a:rPr>
              <a:t>1995</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创办中国第一家互联网商业信息发布网站</a:t>
            </a:r>
            <a:r>
              <a:rPr lang="zh-CN" altLang="en-US" sz="1600" dirty="0">
                <a:latin typeface="宋体" panose="02010600030101010101" pitchFamily="2" charset="-122"/>
                <a:ea typeface="宋体" panose="02010600030101010101" pitchFamily="2" charset="-122"/>
              </a:rPr>
              <a:t>“中国黄页”，</a:t>
            </a:r>
            <a:r>
              <a:rPr lang="en-US" altLang="zh-CN" sz="1600" dirty="0">
                <a:latin typeface="宋体" panose="02010600030101010101" pitchFamily="2" charset="-122"/>
                <a:ea typeface="宋体" panose="02010600030101010101" pitchFamily="2" charset="-122"/>
              </a:rPr>
              <a:t>1998</a:t>
            </a:r>
            <a:r>
              <a:rPr lang="zh-CN" altLang="en-US" sz="1600" dirty="0">
                <a:latin typeface="宋体" panose="02010600030101010101" pitchFamily="2" charset="-122"/>
                <a:ea typeface="宋体" panose="02010600030101010101" pitchFamily="2" charset="-122"/>
              </a:rPr>
              <a:t>年出任中国国际电子商务中心国富通信息技术发展有限公司总经理，</a:t>
            </a:r>
            <a:r>
              <a:rPr lang="en-US" altLang="zh-CN" sz="1600" dirty="0">
                <a:latin typeface="宋体" panose="02010600030101010101" pitchFamily="2" charset="-122"/>
                <a:ea typeface="宋体" panose="02010600030101010101" pitchFamily="2" charset="-122"/>
              </a:rPr>
              <a:t>1999</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创办阿里巴巴</a:t>
            </a:r>
            <a:r>
              <a:rPr lang="zh-CN" altLang="en-US" sz="1600" dirty="0">
                <a:latin typeface="宋体" panose="02010600030101010101" pitchFamily="2" charset="-122"/>
                <a:ea typeface="宋体" panose="02010600030101010101" pitchFamily="2" charset="-122"/>
              </a:rPr>
              <a:t>，并担任阿里集团</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rPr>
              <a:t>、董事局主席。</a:t>
            </a:r>
          </a:p>
          <a:p>
            <a:r>
              <a:rPr lang="en-US" altLang="zh-CN" sz="1600" dirty="0">
                <a:latin typeface="宋体" panose="02010600030101010101" pitchFamily="2" charset="-122"/>
                <a:ea typeface="宋体" panose="02010600030101010101" pitchFamily="2" charset="-122"/>
              </a:rPr>
              <a:t>2013</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月，辞任阿里巴巴集团</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rPr>
              <a:t>，继续担任阿里集团董事局主席。</a:t>
            </a:r>
            <a:r>
              <a:rPr lang="en-US" altLang="zh-CN" sz="1600" dirty="0">
                <a:latin typeface="宋体" panose="02010600030101010101" pitchFamily="2" charset="-122"/>
                <a:ea typeface="宋体" panose="02010600030101010101" pitchFamily="2" charset="-122"/>
              </a:rPr>
              <a:t>6</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30</a:t>
            </a:r>
            <a:r>
              <a:rPr lang="zh-CN" altLang="en-US" sz="1600" dirty="0">
                <a:latin typeface="宋体" panose="02010600030101010101" pitchFamily="2" charset="-122"/>
                <a:ea typeface="宋体" panose="02010600030101010101" pitchFamily="2" charset="-122"/>
              </a:rPr>
              <a:t>日，马云当选</a:t>
            </a:r>
            <a:r>
              <a:rPr lang="zh-CN" altLang="en-US" sz="1600" dirty="0">
                <a:solidFill>
                  <a:srgbClr val="FF0000"/>
                </a:solidFill>
                <a:latin typeface="宋体" panose="02010600030101010101" pitchFamily="2" charset="-122"/>
                <a:ea typeface="宋体" panose="02010600030101010101" pitchFamily="2" charset="-122"/>
              </a:rPr>
              <a:t>全球互联网治理联盟理事会联合主席</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月，马云卸任阿里巴巴董事局主席，继续担任阿里巴巴集团董事会成员。</a:t>
            </a:r>
          </a:p>
          <a:p>
            <a:r>
              <a:rPr lang="en-US" altLang="zh-CN" sz="1600" dirty="0">
                <a:latin typeface="宋体" panose="02010600030101010101" pitchFamily="2" charset="-122"/>
                <a:ea typeface="宋体" panose="02010600030101010101" pitchFamily="2" charset="-122"/>
              </a:rPr>
              <a:t>2017</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12</a:t>
            </a:r>
            <a:r>
              <a:rPr lang="zh-CN" altLang="en-US" sz="1600" dirty="0">
                <a:latin typeface="宋体" panose="02010600030101010101" pitchFamily="2" charset="-122"/>
                <a:ea typeface="宋体" panose="02010600030101010101" pitchFamily="2" charset="-122"/>
              </a:rPr>
              <a:t>月，</a:t>
            </a:r>
            <a:r>
              <a:rPr lang="zh-CN" altLang="en-US" sz="1600" dirty="0">
                <a:solidFill>
                  <a:srgbClr val="FF0000"/>
                </a:solidFill>
                <a:latin typeface="宋体" panose="02010600030101010101" pitchFamily="2" charset="-122"/>
                <a:ea typeface="宋体" panose="02010600030101010101" pitchFamily="2" charset="-122"/>
              </a:rPr>
              <a:t>荣获“影响中国”</a:t>
            </a:r>
            <a:r>
              <a:rPr lang="en-US" altLang="zh-CN" sz="1600" dirty="0">
                <a:solidFill>
                  <a:srgbClr val="FF0000"/>
                </a:solidFill>
                <a:latin typeface="宋体" panose="02010600030101010101" pitchFamily="2" charset="-122"/>
                <a:ea typeface="宋体" panose="02010600030101010101" pitchFamily="2" charset="-122"/>
              </a:rPr>
              <a:t>2017</a:t>
            </a:r>
            <a:r>
              <a:rPr lang="zh-CN" altLang="en-US" sz="1600" dirty="0">
                <a:solidFill>
                  <a:srgbClr val="FF0000"/>
                </a:solidFill>
                <a:latin typeface="宋体" panose="02010600030101010101" pitchFamily="2" charset="-122"/>
                <a:ea typeface="宋体" panose="02010600030101010101" pitchFamily="2" charset="-122"/>
              </a:rPr>
              <a:t>年度教育人物 </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2018</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月，马云发出公开信宣布将于</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10</a:t>
            </a:r>
            <a:r>
              <a:rPr lang="zh-CN" altLang="en-US" sz="1600" dirty="0">
                <a:latin typeface="宋体" panose="02010600030101010101" pitchFamily="2" charset="-122"/>
                <a:ea typeface="宋体" panose="02010600030101010101" pitchFamily="2" charset="-122"/>
              </a:rPr>
              <a:t>日卸任集团董事局主席，由</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hlinkClick r:id="rId6">
                  <a:extLst>
                    <a:ext uri="{A12FA001-AC4F-418D-AE19-62706E023703}">
                      <ahyp:hlinkClr xmlns:ahyp="http://schemas.microsoft.com/office/drawing/2018/hyperlinkcolor" val="tx"/>
                    </a:ext>
                  </a:extLst>
                </a:hlinkClick>
              </a:rPr>
              <a:t>张勇</a:t>
            </a:r>
            <a:r>
              <a:rPr lang="zh-CN" altLang="en-US" sz="1600" dirty="0">
                <a:latin typeface="宋体" panose="02010600030101010101" pitchFamily="2" charset="-122"/>
                <a:ea typeface="宋体" panose="02010600030101010101" pitchFamily="2" charset="-122"/>
              </a:rPr>
              <a:t>接任；</a:t>
            </a:r>
            <a:r>
              <a:rPr lang="en-US" altLang="zh-CN" sz="1600" dirty="0">
                <a:latin typeface="宋体" panose="02010600030101010101" pitchFamily="2" charset="-122"/>
                <a:ea typeface="宋体" panose="02010600030101010101" pitchFamily="2" charset="-122"/>
              </a:rPr>
              <a:t>12</a:t>
            </a:r>
            <a:r>
              <a:rPr lang="zh-CN" altLang="en-US" sz="1600" dirty="0">
                <a:latin typeface="宋体" panose="02010600030101010101" pitchFamily="2" charset="-122"/>
                <a:ea typeface="宋体" panose="02010600030101010101" pitchFamily="2" charset="-122"/>
              </a:rPr>
              <a:t>月，党中央、国务院授予马云同志</a:t>
            </a:r>
            <a:r>
              <a:rPr lang="zh-CN" altLang="en-US" sz="1600" dirty="0">
                <a:solidFill>
                  <a:srgbClr val="FF0000"/>
                </a:solidFill>
                <a:latin typeface="宋体" panose="02010600030101010101" pitchFamily="2" charset="-122"/>
                <a:ea typeface="宋体" panose="02010600030101010101" pitchFamily="2" charset="-122"/>
              </a:rPr>
              <a:t>改革先锋</a:t>
            </a:r>
            <a:r>
              <a:rPr lang="zh-CN" altLang="en-US" sz="1600" dirty="0">
                <a:latin typeface="宋体" panose="02010600030101010101" pitchFamily="2" charset="-122"/>
                <a:ea typeface="宋体" panose="02010600030101010101" pitchFamily="2" charset="-122"/>
              </a:rPr>
              <a:t>称号，颁授改革先锋奖章。</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月，马云以</a:t>
            </a:r>
            <a:r>
              <a:rPr lang="en-US" altLang="zh-CN" sz="1600" dirty="0">
                <a:latin typeface="宋体" panose="02010600030101010101" pitchFamily="2" charset="-122"/>
                <a:ea typeface="宋体" panose="02010600030101010101" pitchFamily="2" charset="-122"/>
              </a:rPr>
              <a:t>373</a:t>
            </a:r>
            <a:r>
              <a:rPr lang="zh-CN" altLang="en-US" sz="1600" dirty="0">
                <a:latin typeface="宋体" panose="02010600030101010101" pitchFamily="2" charset="-122"/>
                <a:ea typeface="宋体" panose="02010600030101010101" pitchFamily="2" charset="-122"/>
              </a:rPr>
              <a:t>亿美元财富排名</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福布斯全球亿万富豪榜第</a:t>
            </a:r>
            <a:r>
              <a:rPr lang="en-US" altLang="zh-CN" sz="1600" dirty="0">
                <a:solidFill>
                  <a:srgbClr val="FF0000"/>
                </a:solidFill>
                <a:latin typeface="宋体" panose="02010600030101010101" pitchFamily="2" charset="-122"/>
                <a:ea typeface="宋体" panose="02010600030101010101" pitchFamily="2" charset="-122"/>
              </a:rPr>
              <a:t>21</a:t>
            </a:r>
            <a:r>
              <a:rPr lang="zh-CN" altLang="en-US" sz="1600" dirty="0">
                <a:solidFill>
                  <a:srgbClr val="FF0000"/>
                </a:solidFill>
                <a:latin typeface="宋体" panose="02010600030101010101" pitchFamily="2" charset="-122"/>
                <a:ea typeface="宋体" panose="02010600030101010101" pitchFamily="2" charset="-122"/>
              </a:rPr>
              <a:t>位</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月，马云等人被联合国秘书长古特雷斯任命为新一届可持续发展目标倡导者</a:t>
            </a:r>
            <a:r>
              <a:rPr lang="en-US" altLang="zh-CN" sz="1600" dirty="0">
                <a:latin typeface="宋体" panose="02010600030101010101" pitchFamily="2" charset="-122"/>
                <a:ea typeface="宋体" panose="02010600030101010101" pitchFamily="2" charset="-122"/>
              </a:rPr>
              <a:t>; 10</a:t>
            </a:r>
            <a:r>
              <a:rPr lang="zh-CN" altLang="en-US" sz="1600" dirty="0">
                <a:latin typeface="宋体" panose="02010600030101010101" pitchFamily="2" charset="-122"/>
                <a:ea typeface="宋体" panose="02010600030101010101" pitchFamily="2" charset="-122"/>
              </a:rPr>
              <a:t>月，获得</a:t>
            </a:r>
            <a:r>
              <a:rPr lang="zh-CN" altLang="en-US" sz="1600" dirty="0">
                <a:solidFill>
                  <a:srgbClr val="FF0000"/>
                </a:solidFill>
                <a:latin typeface="宋体" panose="02010600030101010101" pitchFamily="2" charset="-122"/>
                <a:ea typeface="宋体" panose="02010600030101010101" pitchFamily="2" charset="-122"/>
              </a:rPr>
              <a:t>福布斯终身成就奖</a:t>
            </a:r>
            <a:r>
              <a:rPr lang="zh-CN" altLang="en-US" sz="1600" dirty="0">
                <a:latin typeface="宋体" panose="02010600030101010101" pitchFamily="2" charset="-122"/>
                <a:ea typeface="宋体" panose="02010600030101010101" pitchFamily="2" charset="-122"/>
              </a:rPr>
              <a:t>；同年，入选</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福布斯年度商业人物之跨国经营商业领袖名单 。</a:t>
            </a:r>
            <a:r>
              <a:rPr lang="en-US" altLang="zh-CN" sz="1600" dirty="0">
                <a:latin typeface="宋体" panose="02010600030101010101" pitchFamily="2" charset="-122"/>
                <a:ea typeface="宋体" panose="02010600030101010101" pitchFamily="2" charset="-122"/>
              </a:rPr>
              <a:t>2020</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30</a:t>
            </a:r>
            <a:r>
              <a:rPr lang="zh-CN" altLang="en-US" sz="1600" dirty="0">
                <a:latin typeface="宋体" panose="02010600030101010101" pitchFamily="2" charset="-122"/>
                <a:ea typeface="宋体" panose="02010600030101010101" pitchFamily="2" charset="-122"/>
              </a:rPr>
              <a:t>日，马云不再担任阿里巴巴集团董事。</a:t>
            </a:r>
            <a:r>
              <a:rPr lang="en-US" altLang="zh-CN" sz="1600" dirty="0">
                <a:latin typeface="宋体" panose="02010600030101010101" pitchFamily="2" charset="-122"/>
                <a:ea typeface="宋体" panose="02010600030101010101" pitchFamily="2" charset="-122"/>
              </a:rPr>
              <a:t>2021</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4</a:t>
            </a:r>
            <a:r>
              <a:rPr lang="zh-CN" altLang="en-US" sz="1600" dirty="0">
                <a:latin typeface="宋体" panose="02010600030101010101" pitchFamily="2" charset="-122"/>
                <a:ea typeface="宋体" panose="02010600030101010101" pitchFamily="2" charset="-122"/>
              </a:rPr>
              <a:t>月，马云以</a:t>
            </a:r>
            <a:r>
              <a:rPr lang="en-US" altLang="zh-CN" sz="1600" dirty="0">
                <a:latin typeface="宋体" panose="02010600030101010101" pitchFamily="2" charset="-122"/>
                <a:ea typeface="宋体" panose="02010600030101010101" pitchFamily="2" charset="-122"/>
              </a:rPr>
              <a:t>484</a:t>
            </a:r>
            <a:r>
              <a:rPr lang="zh-CN" altLang="en-US" sz="1600" dirty="0">
                <a:latin typeface="宋体" panose="02010600030101010101" pitchFamily="2" charset="-122"/>
                <a:ea typeface="宋体" panose="02010600030101010101" pitchFamily="2" charset="-122"/>
              </a:rPr>
              <a:t>亿美元财富位列</a:t>
            </a:r>
            <a:r>
              <a:rPr lang="en-US" altLang="zh-CN" sz="1600" dirty="0">
                <a:latin typeface="宋体" panose="02010600030101010101" pitchFamily="2" charset="-122"/>
                <a:ea typeface="宋体" panose="02010600030101010101" pitchFamily="2" charset="-122"/>
              </a:rPr>
              <a:t>《2021</a:t>
            </a:r>
            <a:r>
              <a:rPr lang="zh-CN" altLang="en-US" sz="1600" dirty="0">
                <a:latin typeface="宋体" panose="02010600030101010101" pitchFamily="2" charset="-122"/>
                <a:ea typeface="宋体" panose="02010600030101010101" pitchFamily="2" charset="-122"/>
              </a:rPr>
              <a:t>福布斯全球富豪榜</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第</a:t>
            </a:r>
            <a:r>
              <a:rPr lang="en-US" altLang="zh-CN" sz="1600" dirty="0">
                <a:latin typeface="宋体" panose="02010600030101010101" pitchFamily="2" charset="-122"/>
                <a:ea typeface="宋体" panose="02010600030101010101" pitchFamily="2" charset="-122"/>
              </a:rPr>
              <a:t>26</a:t>
            </a:r>
            <a:r>
              <a:rPr lang="zh-CN" altLang="en-US" sz="1600" dirty="0">
                <a:latin typeface="宋体" panose="02010600030101010101" pitchFamily="2" charset="-122"/>
                <a:ea typeface="宋体" panose="02010600030101010101" pitchFamily="2" charset="-122"/>
              </a:rPr>
              <a:t>名。</a:t>
            </a:r>
          </a:p>
        </p:txBody>
      </p:sp>
      <p:pic>
        <p:nvPicPr>
          <p:cNvPr id="3" name="图片 2">
            <a:extLst>
              <a:ext uri="{FF2B5EF4-FFF2-40B4-BE49-F238E27FC236}">
                <a16:creationId xmlns:a16="http://schemas.microsoft.com/office/drawing/2014/main" id="{A4859ABF-FAA8-4D9A-B830-061E1621BA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5820" y="1214439"/>
            <a:ext cx="3171825" cy="4324350"/>
          </a:xfrm>
          <a:prstGeom prst="rect">
            <a:avLst/>
          </a:prstGeom>
        </p:spPr>
      </p:pic>
    </p:spTree>
    <p:extLst>
      <p:ext uri="{BB962C8B-B14F-4D97-AF65-F5344CB8AC3E}">
        <p14:creationId xmlns:p14="http://schemas.microsoft.com/office/powerpoint/2010/main" val="204687666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53255"/>
                                        </p:tgtEl>
                                        <p:attrNameLst>
                                          <p:attrName>style.visibility</p:attrName>
                                        </p:attrNameLst>
                                      </p:cBhvr>
                                      <p:to>
                                        <p:strVal val="visible"/>
                                      </p:to>
                                    </p:set>
                                    <p:anim calcmode="lin" valueType="num">
                                      <p:cBhvr additive="base">
                                        <p:cTn id="7" dur="500" fill="hold"/>
                                        <p:tgtEl>
                                          <p:spTgt spid="53255"/>
                                        </p:tgtEl>
                                        <p:attrNameLst>
                                          <p:attrName>ppt_x</p:attrName>
                                        </p:attrNameLst>
                                      </p:cBhvr>
                                      <p:tavLst>
                                        <p:tav tm="0">
                                          <p:val>
                                            <p:strVal val="1+#ppt_w/2"/>
                                          </p:val>
                                        </p:tav>
                                        <p:tav tm="100000">
                                          <p:val>
                                            <p:strVal val="#ppt_x"/>
                                          </p:val>
                                        </p:tav>
                                      </p:tavLst>
                                    </p:anim>
                                    <p:anim calcmode="lin" valueType="num">
                                      <p:cBhvr additive="base">
                                        <p:cTn id="8" dur="500" fill="hold"/>
                                        <p:tgtEl>
                                          <p:spTgt spid="532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5844" name="TextBox 7">
            <a:extLst>
              <a:ext uri="{FF2B5EF4-FFF2-40B4-BE49-F238E27FC236}">
                <a16:creationId xmlns:a16="http://schemas.microsoft.com/office/drawing/2014/main" id="{91D312DE-0433-46BE-AE99-416DCDE854CA}"/>
              </a:ext>
            </a:extLst>
          </p:cNvPr>
          <p:cNvSpPr txBox="1">
            <a:spLocks noChangeArrowheads="1"/>
          </p:cNvSpPr>
          <p:nvPr/>
        </p:nvSpPr>
        <p:spPr bwMode="auto">
          <a:xfrm>
            <a:off x="479425" y="476250"/>
            <a:ext cx="410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D88586D-802F-44FF-A5C5-AC3A15BDD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168" y="3096046"/>
            <a:ext cx="884139" cy="85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CE7D14-0103-4BDF-B59A-D8EF23E10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0889" y="3150960"/>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Box 7">
            <a:extLst>
              <a:ext uri="{FF2B5EF4-FFF2-40B4-BE49-F238E27FC236}">
                <a16:creationId xmlns:a16="http://schemas.microsoft.com/office/drawing/2014/main" id="{17CBB760-41B7-4837-8048-CFB428817DA4}"/>
              </a:ext>
            </a:extLst>
          </p:cNvPr>
          <p:cNvSpPr txBox="1">
            <a:spLocks noChangeArrowheads="1"/>
          </p:cNvSpPr>
          <p:nvPr/>
        </p:nvSpPr>
        <p:spPr bwMode="auto">
          <a:xfrm>
            <a:off x="918078" y="33598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1976</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50" name="TextBox 7">
            <a:extLst>
              <a:ext uri="{FF2B5EF4-FFF2-40B4-BE49-F238E27FC236}">
                <a16:creationId xmlns:a16="http://schemas.microsoft.com/office/drawing/2014/main" id="{0047F225-8876-4157-9799-38CE47C6A277}"/>
              </a:ext>
            </a:extLst>
          </p:cNvPr>
          <p:cNvSpPr txBox="1">
            <a:spLocks noChangeArrowheads="1"/>
          </p:cNvSpPr>
          <p:nvPr/>
        </p:nvSpPr>
        <p:spPr bwMode="auto">
          <a:xfrm>
            <a:off x="5807075" y="2781300"/>
            <a:ext cx="1462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sp>
        <p:nvSpPr>
          <p:cNvPr id="35851" name="TextBox 7">
            <a:extLst>
              <a:ext uri="{FF2B5EF4-FFF2-40B4-BE49-F238E27FC236}">
                <a16:creationId xmlns:a16="http://schemas.microsoft.com/office/drawing/2014/main" id="{25F2B6D4-4993-4015-A4F0-B304952B7238}"/>
              </a:ext>
            </a:extLst>
          </p:cNvPr>
          <p:cNvSpPr txBox="1">
            <a:spLocks noChangeArrowheads="1"/>
          </p:cNvSpPr>
          <p:nvPr/>
        </p:nvSpPr>
        <p:spPr bwMode="auto">
          <a:xfrm>
            <a:off x="8399463" y="2844800"/>
            <a:ext cx="1462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a:extLst>
              <a:ext uri="{FF2B5EF4-FFF2-40B4-BE49-F238E27FC236}">
                <a16:creationId xmlns:a16="http://schemas.microsoft.com/office/drawing/2014/main" id="{6ACB8787-B12B-4428-AC9C-A847B4FC3190}"/>
              </a:ext>
            </a:extLst>
          </p:cNvPr>
          <p:cNvCxnSpPr>
            <a:cxnSpLocks/>
          </p:cNvCxnSpPr>
          <p:nvPr/>
        </p:nvCxnSpPr>
        <p:spPr>
          <a:xfrm flipV="1">
            <a:off x="1055440" y="3119438"/>
            <a:ext cx="10009112" cy="12067"/>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id="{13BF9DFB-BFB5-41A4-AF99-EB461D8CFB4D}"/>
              </a:ext>
            </a:extLst>
          </p:cNvPr>
          <p:cNvCxnSpPr>
            <a:cxnSpLocks/>
          </p:cNvCxnSpPr>
          <p:nvPr/>
        </p:nvCxnSpPr>
        <p:spPr>
          <a:xfrm>
            <a:off x="1091406" y="3933056"/>
            <a:ext cx="9973146" cy="0"/>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sp>
        <p:nvSpPr>
          <p:cNvPr id="20" name="TextBox 7">
            <a:extLst>
              <a:ext uri="{FF2B5EF4-FFF2-40B4-BE49-F238E27FC236}">
                <a16:creationId xmlns:a16="http://schemas.microsoft.com/office/drawing/2014/main" id="{3C17B491-A385-47D1-86F0-AABD37379801}"/>
              </a:ext>
            </a:extLst>
          </p:cNvPr>
          <p:cNvSpPr txBox="1">
            <a:spLocks noChangeArrowheads="1"/>
          </p:cNvSpPr>
          <p:nvPr/>
        </p:nvSpPr>
        <p:spPr bwMode="auto">
          <a:xfrm>
            <a:off x="2213766" y="3330621"/>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1982</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1" name="TextBox 7">
            <a:extLst>
              <a:ext uri="{FF2B5EF4-FFF2-40B4-BE49-F238E27FC236}">
                <a16:creationId xmlns:a16="http://schemas.microsoft.com/office/drawing/2014/main" id="{97F09DF8-4E49-49BE-8069-AB61B3A2106E}"/>
              </a:ext>
            </a:extLst>
          </p:cNvPr>
          <p:cNvSpPr txBox="1">
            <a:spLocks noChangeArrowheads="1"/>
          </p:cNvSpPr>
          <p:nvPr/>
        </p:nvSpPr>
        <p:spPr bwMode="auto">
          <a:xfrm>
            <a:off x="3572533" y="333486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2" name="TextBox 7">
            <a:extLst>
              <a:ext uri="{FF2B5EF4-FFF2-40B4-BE49-F238E27FC236}">
                <a16:creationId xmlns:a16="http://schemas.microsoft.com/office/drawing/2014/main" id="{632AD383-EE6A-4EEE-B4FF-AE435BBB0743}"/>
              </a:ext>
            </a:extLst>
          </p:cNvPr>
          <p:cNvSpPr txBox="1">
            <a:spLocks noChangeArrowheads="1"/>
          </p:cNvSpPr>
          <p:nvPr/>
        </p:nvSpPr>
        <p:spPr bwMode="auto">
          <a:xfrm>
            <a:off x="5009293" y="33301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1988</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3" name="TextBox 7">
            <a:extLst>
              <a:ext uri="{FF2B5EF4-FFF2-40B4-BE49-F238E27FC236}">
                <a16:creationId xmlns:a16="http://schemas.microsoft.com/office/drawing/2014/main" id="{7FFE51C5-8480-4D10-9F02-D9FAFA1BD64F}"/>
              </a:ext>
            </a:extLst>
          </p:cNvPr>
          <p:cNvSpPr txBox="1">
            <a:spLocks noChangeArrowheads="1"/>
          </p:cNvSpPr>
          <p:nvPr/>
        </p:nvSpPr>
        <p:spPr bwMode="auto">
          <a:xfrm>
            <a:off x="6560001" y="33301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4" name="TextBox 7">
            <a:extLst>
              <a:ext uri="{FF2B5EF4-FFF2-40B4-BE49-F238E27FC236}">
                <a16:creationId xmlns:a16="http://schemas.microsoft.com/office/drawing/2014/main" id="{3179612F-895B-4735-A66E-86F5F49A7A6A}"/>
              </a:ext>
            </a:extLst>
          </p:cNvPr>
          <p:cNvSpPr txBox="1">
            <a:spLocks noChangeArrowheads="1"/>
          </p:cNvSpPr>
          <p:nvPr/>
        </p:nvSpPr>
        <p:spPr bwMode="auto">
          <a:xfrm>
            <a:off x="8176192" y="3354731"/>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1995</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13" name="文本框 12">
            <a:extLst>
              <a:ext uri="{FF2B5EF4-FFF2-40B4-BE49-F238E27FC236}">
                <a16:creationId xmlns:a16="http://schemas.microsoft.com/office/drawing/2014/main" id="{50ACAFAF-4772-4E08-BCF9-BB7DAD730A48}"/>
              </a:ext>
            </a:extLst>
          </p:cNvPr>
          <p:cNvSpPr txBox="1"/>
          <p:nvPr/>
        </p:nvSpPr>
        <p:spPr>
          <a:xfrm>
            <a:off x="939699" y="4027160"/>
            <a:ext cx="1015663" cy="2123953"/>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买了人生中</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第一台收音机，</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每天听英文广播</a:t>
            </a:r>
            <a:endParaRPr lang="zh-CN" altLang="en-US" b="1" dirty="0">
              <a:solidFill>
                <a:srgbClr val="FF0000"/>
              </a:solidFill>
            </a:endParaRPr>
          </a:p>
        </p:txBody>
      </p:sp>
      <p:sp>
        <p:nvSpPr>
          <p:cNvPr id="33" name="文本框 32">
            <a:extLst>
              <a:ext uri="{FF2B5EF4-FFF2-40B4-BE49-F238E27FC236}">
                <a16:creationId xmlns:a16="http://schemas.microsoft.com/office/drawing/2014/main" id="{2EBF8E27-55CE-4955-8EB5-8EE8DE4FFDB9}"/>
              </a:ext>
            </a:extLst>
          </p:cNvPr>
          <p:cNvSpPr txBox="1"/>
          <p:nvPr/>
        </p:nvSpPr>
        <p:spPr>
          <a:xfrm>
            <a:off x="1111106" y="1640604"/>
            <a:ext cx="461665" cy="1042235"/>
          </a:xfrm>
          <a:prstGeom prst="rect">
            <a:avLst/>
          </a:prstGeom>
          <a:noFill/>
        </p:spPr>
        <p:txBody>
          <a:bodyPr vert="eaVert" wrap="square" rtlCol="0">
            <a:spAutoFit/>
          </a:bodyPr>
          <a:lstStyle/>
          <a:p>
            <a:r>
              <a:rPr lang="zh-CN" altLang="en-US" b="1" dirty="0">
                <a:solidFill>
                  <a:srgbClr val="FF0000"/>
                </a:solidFill>
                <a:ea typeface="宋体" panose="02010600030101010101" pitchFamily="2" charset="-122"/>
                <a:cs typeface="Times New Roman" panose="02020603050405020304" pitchFamily="18" charset="0"/>
              </a:rPr>
              <a:t>文革结束</a:t>
            </a:r>
            <a:endParaRPr lang="zh-CN" altLang="en-US" b="1" dirty="0">
              <a:solidFill>
                <a:srgbClr val="FF0000"/>
              </a:solidFill>
            </a:endParaRPr>
          </a:p>
        </p:txBody>
      </p:sp>
      <p:cxnSp>
        <p:nvCxnSpPr>
          <p:cNvPr id="15" name="直接连接符 14">
            <a:extLst>
              <a:ext uri="{FF2B5EF4-FFF2-40B4-BE49-F238E27FC236}">
                <a16:creationId xmlns:a16="http://schemas.microsoft.com/office/drawing/2014/main" id="{9A73CB34-3B4E-452F-967D-DFAF73D9A8D5}"/>
              </a:ext>
            </a:extLst>
          </p:cNvPr>
          <p:cNvCxnSpPr>
            <a:cxnSpLocks/>
          </p:cNvCxnSpPr>
          <p:nvPr/>
        </p:nvCxnSpPr>
        <p:spPr>
          <a:xfrm flipV="1">
            <a:off x="1631504"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A25F9A0-FD51-4A3F-9BDC-64907CCD675F}"/>
              </a:ext>
            </a:extLst>
          </p:cNvPr>
          <p:cNvCxnSpPr>
            <a:cxnSpLocks/>
          </p:cNvCxnSpPr>
          <p:nvPr/>
        </p:nvCxnSpPr>
        <p:spPr>
          <a:xfrm flipV="1">
            <a:off x="1991544" y="3933056"/>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F47542D-5B9E-4704-B6ED-451D5F473E64}"/>
              </a:ext>
            </a:extLst>
          </p:cNvPr>
          <p:cNvCxnSpPr>
            <a:cxnSpLocks/>
          </p:cNvCxnSpPr>
          <p:nvPr/>
        </p:nvCxnSpPr>
        <p:spPr>
          <a:xfrm flipV="1">
            <a:off x="2968830"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7B03093-477D-49D7-830B-8787A947BDBE}"/>
              </a:ext>
            </a:extLst>
          </p:cNvPr>
          <p:cNvSpPr txBox="1"/>
          <p:nvPr/>
        </p:nvSpPr>
        <p:spPr>
          <a:xfrm>
            <a:off x="2437170" y="1567836"/>
            <a:ext cx="461665" cy="1528981"/>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高考恢复五年</a:t>
            </a:r>
            <a:endParaRPr lang="zh-CN" altLang="en-US" dirty="0"/>
          </a:p>
        </p:txBody>
      </p:sp>
      <p:cxnSp>
        <p:nvCxnSpPr>
          <p:cNvPr id="41" name="直接连接符 40">
            <a:extLst>
              <a:ext uri="{FF2B5EF4-FFF2-40B4-BE49-F238E27FC236}">
                <a16:creationId xmlns:a16="http://schemas.microsoft.com/office/drawing/2014/main" id="{0D03F40F-B89F-427F-83DB-461964E3E2FC}"/>
              </a:ext>
            </a:extLst>
          </p:cNvPr>
          <p:cNvCxnSpPr>
            <a:cxnSpLocks/>
          </p:cNvCxnSpPr>
          <p:nvPr/>
        </p:nvCxnSpPr>
        <p:spPr>
          <a:xfrm flipV="1">
            <a:off x="3287688" y="3946821"/>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93609E0-5663-4B80-BABE-05D9C7BA294D}"/>
              </a:ext>
            </a:extLst>
          </p:cNvPr>
          <p:cNvSpPr txBox="1"/>
          <p:nvPr/>
        </p:nvSpPr>
        <p:spPr>
          <a:xfrm>
            <a:off x="2396771" y="4010193"/>
            <a:ext cx="738664" cy="2097208"/>
          </a:xfrm>
          <a:prstGeom prst="rect">
            <a:avLst/>
          </a:prstGeom>
          <a:noFill/>
        </p:spPr>
        <p:txBody>
          <a:bodyPr vert="eaVert" wrap="square" rtlCol="0">
            <a:spAutoFit/>
          </a:bodyPr>
          <a:lstStyle/>
          <a:p>
            <a:r>
              <a:rPr lang="zh-CN" altLang="zh-CN" sz="1800" b="1" dirty="0">
                <a:solidFill>
                  <a:srgbClr val="FF0000"/>
                </a:solidFill>
                <a:effectLst/>
                <a:ea typeface="宋体" panose="02010600030101010101" pitchFamily="2" charset="-122"/>
                <a:cs typeface="Times New Roman" panose="02020603050405020304" pitchFamily="18" charset="0"/>
              </a:rPr>
              <a:t>第一次参加高考</a:t>
            </a:r>
            <a:r>
              <a:rPr lang="zh-CN" altLang="zh-CN" sz="1800" dirty="0">
                <a:effectLst/>
                <a:ea typeface="宋体" panose="02010600030101010101" pitchFamily="2" charset="-122"/>
                <a:cs typeface="Times New Roman" panose="02020603050405020304" pitchFamily="18" charset="0"/>
              </a:rPr>
              <a:t>，落榜</a:t>
            </a:r>
            <a:endParaRPr lang="zh-CN" altLang="en-US" dirty="0"/>
          </a:p>
        </p:txBody>
      </p:sp>
      <p:cxnSp>
        <p:nvCxnSpPr>
          <p:cNvPr id="45" name="直接连接符 44">
            <a:extLst>
              <a:ext uri="{FF2B5EF4-FFF2-40B4-BE49-F238E27FC236}">
                <a16:creationId xmlns:a16="http://schemas.microsoft.com/office/drawing/2014/main" id="{AA033B5F-702A-4C02-A4C2-2B815BF6F87A}"/>
              </a:ext>
            </a:extLst>
          </p:cNvPr>
          <p:cNvCxnSpPr>
            <a:cxnSpLocks/>
          </p:cNvCxnSpPr>
          <p:nvPr/>
        </p:nvCxnSpPr>
        <p:spPr>
          <a:xfrm flipV="1">
            <a:off x="4321237" y="163080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6D7BC65-7760-4B6B-971D-A6F16335C85A}"/>
              </a:ext>
            </a:extLst>
          </p:cNvPr>
          <p:cNvSpPr txBox="1"/>
          <p:nvPr/>
        </p:nvSpPr>
        <p:spPr>
          <a:xfrm>
            <a:off x="3551632" y="1083773"/>
            <a:ext cx="738664" cy="1960114"/>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中共中央、国务院决定</a:t>
            </a:r>
            <a:r>
              <a:rPr lang="zh-CN" altLang="zh-CN" sz="1800" b="1" dirty="0">
                <a:solidFill>
                  <a:srgbClr val="FF0000"/>
                </a:solidFill>
                <a:effectLst/>
                <a:ea typeface="宋体" panose="02010600030101010101" pitchFamily="2" charset="-122"/>
                <a:cs typeface="Times New Roman" panose="02020603050405020304" pitchFamily="18" charset="0"/>
              </a:rPr>
              <a:t>扩大对外开放</a:t>
            </a:r>
            <a:endParaRPr lang="zh-CN" altLang="en-US" b="1" dirty="0">
              <a:solidFill>
                <a:srgbClr val="FF0000"/>
              </a:solidFill>
            </a:endParaRPr>
          </a:p>
        </p:txBody>
      </p:sp>
      <p:cxnSp>
        <p:nvCxnSpPr>
          <p:cNvPr id="52" name="直接连接符 51">
            <a:extLst>
              <a:ext uri="{FF2B5EF4-FFF2-40B4-BE49-F238E27FC236}">
                <a16:creationId xmlns:a16="http://schemas.microsoft.com/office/drawing/2014/main" id="{37CB5B86-BE26-4491-AB0D-1D7C5E0CC4F8}"/>
              </a:ext>
            </a:extLst>
          </p:cNvPr>
          <p:cNvCxnSpPr>
            <a:cxnSpLocks/>
          </p:cNvCxnSpPr>
          <p:nvPr/>
        </p:nvCxnSpPr>
        <p:spPr>
          <a:xfrm flipV="1">
            <a:off x="460422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B12A7772-56C4-430E-93FB-7134FB9BB00E}"/>
              </a:ext>
            </a:extLst>
          </p:cNvPr>
          <p:cNvSpPr txBox="1"/>
          <p:nvPr/>
        </p:nvSpPr>
        <p:spPr>
          <a:xfrm>
            <a:off x="3531221" y="4010195"/>
            <a:ext cx="1015663"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因为英语成绩优异被杭州师范学院</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破格录取</a:t>
            </a:r>
            <a:endParaRPr lang="zh-CN" altLang="en-US" b="1" dirty="0">
              <a:solidFill>
                <a:srgbClr val="FF0000"/>
              </a:solidFill>
            </a:endParaRPr>
          </a:p>
        </p:txBody>
      </p:sp>
      <p:cxnSp>
        <p:nvCxnSpPr>
          <p:cNvPr id="54" name="直接连接符 53">
            <a:extLst>
              <a:ext uri="{FF2B5EF4-FFF2-40B4-BE49-F238E27FC236}">
                <a16:creationId xmlns:a16="http://schemas.microsoft.com/office/drawing/2014/main" id="{CE926C19-77FC-48E0-BC4A-AE8D5D52BFA4}"/>
              </a:ext>
            </a:extLst>
          </p:cNvPr>
          <p:cNvCxnSpPr>
            <a:cxnSpLocks/>
          </p:cNvCxnSpPr>
          <p:nvPr/>
        </p:nvCxnSpPr>
        <p:spPr>
          <a:xfrm flipV="1">
            <a:off x="5773964" y="1654200"/>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D70D84-9FEB-4825-AD7A-A24AD6B1A086}"/>
              </a:ext>
            </a:extLst>
          </p:cNvPr>
          <p:cNvCxnSpPr>
            <a:cxnSpLocks/>
          </p:cNvCxnSpPr>
          <p:nvPr/>
        </p:nvCxnSpPr>
        <p:spPr>
          <a:xfrm flipV="1">
            <a:off x="6096000"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1EA7C1AB-9F61-4D19-B714-AC1D0C1886C6}"/>
              </a:ext>
            </a:extLst>
          </p:cNvPr>
          <p:cNvSpPr txBox="1"/>
          <p:nvPr/>
        </p:nvSpPr>
        <p:spPr>
          <a:xfrm>
            <a:off x="4781177" y="964242"/>
            <a:ext cx="1015663" cy="2303507"/>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国务院决定将</a:t>
            </a:r>
            <a:r>
              <a:rPr lang="zh-CN" altLang="zh-CN" sz="1800" b="1" dirty="0">
                <a:solidFill>
                  <a:srgbClr val="FF0000"/>
                </a:solidFill>
                <a:effectLst/>
                <a:ea typeface="宋体" panose="02010600030101010101" pitchFamily="2" charset="-122"/>
                <a:cs typeface="Times New Roman" panose="02020603050405020304" pitchFamily="18" charset="0"/>
              </a:rPr>
              <a:t>杭州</a:t>
            </a:r>
            <a:r>
              <a:rPr lang="zh-CN" altLang="zh-CN" sz="1800" dirty="0">
                <a:effectLst/>
                <a:ea typeface="宋体" panose="02010600030101010101" pitchFamily="2" charset="-122"/>
                <a:cs typeface="Times New Roman" panose="02020603050405020304" pitchFamily="18" charset="0"/>
              </a:rPr>
              <a:t>、南京、沈阳划入</a:t>
            </a:r>
            <a:r>
              <a:rPr lang="zh-CN" altLang="zh-CN" sz="1800" b="1" dirty="0">
                <a:solidFill>
                  <a:srgbClr val="FF0000"/>
                </a:solidFill>
                <a:effectLst/>
                <a:ea typeface="宋体" panose="02010600030101010101" pitchFamily="2" charset="-122"/>
                <a:cs typeface="Times New Roman" panose="02020603050405020304" pitchFamily="18" charset="0"/>
              </a:rPr>
              <a:t>沿海经济开放区</a:t>
            </a:r>
            <a:endParaRPr lang="zh-CN" altLang="en-US" b="1" dirty="0">
              <a:solidFill>
                <a:srgbClr val="FF0000"/>
              </a:solidFill>
            </a:endParaRPr>
          </a:p>
        </p:txBody>
      </p:sp>
      <p:sp>
        <p:nvSpPr>
          <p:cNvPr id="57" name="文本框 56">
            <a:extLst>
              <a:ext uri="{FF2B5EF4-FFF2-40B4-BE49-F238E27FC236}">
                <a16:creationId xmlns:a16="http://schemas.microsoft.com/office/drawing/2014/main" id="{362E8E75-3FB7-4BDF-942F-75A1201E128D}"/>
              </a:ext>
            </a:extLst>
          </p:cNvPr>
          <p:cNvSpPr txBox="1"/>
          <p:nvPr/>
        </p:nvSpPr>
        <p:spPr>
          <a:xfrm>
            <a:off x="4775641" y="4017867"/>
            <a:ext cx="1292662"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英语专业毕业，</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分配到</a:t>
            </a:r>
            <a:r>
              <a:rPr lang="zh-CN" altLang="zh-CN" sz="1800" b="1" dirty="0">
                <a:solidFill>
                  <a:srgbClr val="FF0000"/>
                </a:solidFill>
                <a:effectLst/>
                <a:ea typeface="宋体" panose="02010600030101010101" pitchFamily="2" charset="-122"/>
                <a:cs typeface="Times New Roman" panose="02020603050405020304" pitchFamily="18" charset="0"/>
              </a:rPr>
              <a:t>杭州电子工业学院</a:t>
            </a:r>
            <a:r>
              <a:rPr lang="zh-CN" altLang="zh-CN" sz="1800" dirty="0">
                <a:effectLst/>
                <a:ea typeface="宋体" panose="02010600030101010101" pitchFamily="2" charset="-122"/>
                <a:cs typeface="Times New Roman" panose="02020603050405020304" pitchFamily="18" charset="0"/>
              </a:rPr>
              <a:t>任英文及国际贸易讲师</a:t>
            </a:r>
            <a:endParaRPr lang="en-US" altLang="zh-CN" sz="1800" dirty="0">
              <a:effectLst/>
              <a:ea typeface="宋体" panose="02010600030101010101" pitchFamily="2" charset="-122"/>
              <a:cs typeface="Times New Roman" panose="02020603050405020304" pitchFamily="18" charset="0"/>
            </a:endParaRPr>
          </a:p>
        </p:txBody>
      </p:sp>
      <p:cxnSp>
        <p:nvCxnSpPr>
          <p:cNvPr id="58" name="直接连接符 57">
            <a:extLst>
              <a:ext uri="{FF2B5EF4-FFF2-40B4-BE49-F238E27FC236}">
                <a16:creationId xmlns:a16="http://schemas.microsoft.com/office/drawing/2014/main" id="{B4BA1C38-6BCD-48C1-8F4A-2A7090961117}"/>
              </a:ext>
            </a:extLst>
          </p:cNvPr>
          <p:cNvCxnSpPr>
            <a:cxnSpLocks/>
          </p:cNvCxnSpPr>
          <p:nvPr/>
        </p:nvCxnSpPr>
        <p:spPr>
          <a:xfrm flipV="1">
            <a:off x="7291045" y="1640603"/>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D2074A-CEEB-4EF4-AECF-D80329C8E69E}"/>
              </a:ext>
            </a:extLst>
          </p:cNvPr>
          <p:cNvCxnSpPr>
            <a:cxnSpLocks/>
          </p:cNvCxnSpPr>
          <p:nvPr/>
        </p:nvCxnSpPr>
        <p:spPr>
          <a:xfrm flipV="1">
            <a:off x="7715235" y="3959777"/>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AF7022C5-387D-4510-8009-FA348C40E4B8}"/>
              </a:ext>
            </a:extLst>
          </p:cNvPr>
          <p:cNvSpPr txBox="1"/>
          <p:nvPr/>
        </p:nvSpPr>
        <p:spPr>
          <a:xfrm>
            <a:off x="6807498" y="1337842"/>
            <a:ext cx="461665" cy="1781595"/>
          </a:xfrm>
          <a:prstGeom prst="rect">
            <a:avLst/>
          </a:prstGeom>
          <a:noFill/>
        </p:spPr>
        <p:txBody>
          <a:bodyPr vert="eaVert" wrap="square" rtlCol="0">
            <a:spAutoFit/>
          </a:bodyPr>
          <a:lstStyle/>
          <a:p>
            <a:r>
              <a:rPr lang="zh-CN" altLang="zh-CN" sz="1800" b="1" dirty="0">
                <a:solidFill>
                  <a:srgbClr val="FF0000"/>
                </a:solidFill>
                <a:effectLst/>
                <a:ea typeface="宋体" panose="02010600030101010101" pitchFamily="2" charset="-122"/>
                <a:cs typeface="Times New Roman" panose="02020603050405020304" pitchFamily="18" charset="0"/>
              </a:rPr>
              <a:t>互联网进入中国</a:t>
            </a:r>
            <a:endParaRPr lang="zh-CN" altLang="en-US" b="1" dirty="0">
              <a:solidFill>
                <a:srgbClr val="FF0000"/>
              </a:solidFill>
            </a:endParaRPr>
          </a:p>
        </p:txBody>
      </p:sp>
      <p:sp>
        <p:nvSpPr>
          <p:cNvPr id="62" name="文本框 61">
            <a:extLst>
              <a:ext uri="{FF2B5EF4-FFF2-40B4-BE49-F238E27FC236}">
                <a16:creationId xmlns:a16="http://schemas.microsoft.com/office/drawing/2014/main" id="{43918601-F067-43E0-99D5-3C21CA3BC5EB}"/>
              </a:ext>
            </a:extLst>
          </p:cNvPr>
          <p:cNvSpPr txBox="1"/>
          <p:nvPr/>
        </p:nvSpPr>
        <p:spPr>
          <a:xfrm>
            <a:off x="6671874" y="3967512"/>
            <a:ext cx="1015663"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来自西雅图的外教和马云聊互联网，马云会</a:t>
            </a:r>
            <a:r>
              <a:rPr lang="zh-CN" altLang="zh-CN" sz="1800" b="1" dirty="0">
                <a:solidFill>
                  <a:srgbClr val="FF0000"/>
                </a:solidFill>
                <a:effectLst/>
                <a:ea typeface="宋体" panose="02010600030101010101" pitchFamily="2" charset="-122"/>
                <a:cs typeface="Times New Roman" panose="02020603050405020304" pitchFamily="18" charset="0"/>
              </a:rPr>
              <a:t>决定创业</a:t>
            </a:r>
            <a:endParaRPr lang="en-US" altLang="zh-CN" sz="1800" b="1" dirty="0">
              <a:solidFill>
                <a:srgbClr val="FF0000"/>
              </a:solidFill>
              <a:effectLst/>
              <a:ea typeface="宋体" panose="02010600030101010101" pitchFamily="2" charset="-122"/>
              <a:cs typeface="Times New Roman" panose="02020603050405020304" pitchFamily="18" charset="0"/>
            </a:endParaRPr>
          </a:p>
        </p:txBody>
      </p:sp>
      <p:cxnSp>
        <p:nvCxnSpPr>
          <p:cNvPr id="63" name="直接连接符 62">
            <a:extLst>
              <a:ext uri="{FF2B5EF4-FFF2-40B4-BE49-F238E27FC236}">
                <a16:creationId xmlns:a16="http://schemas.microsoft.com/office/drawing/2014/main" id="{4201993D-3C19-4156-B67D-779D56F72B0D}"/>
              </a:ext>
            </a:extLst>
          </p:cNvPr>
          <p:cNvCxnSpPr>
            <a:cxnSpLocks/>
          </p:cNvCxnSpPr>
          <p:nvPr/>
        </p:nvCxnSpPr>
        <p:spPr>
          <a:xfrm flipV="1">
            <a:off x="8900875" y="1680499"/>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5C9E31D-5079-4539-9922-2AFD362C060E}"/>
              </a:ext>
            </a:extLst>
          </p:cNvPr>
          <p:cNvCxnSpPr>
            <a:cxnSpLocks/>
          </p:cNvCxnSpPr>
          <p:nvPr/>
        </p:nvCxnSpPr>
        <p:spPr>
          <a:xfrm flipV="1">
            <a:off x="9264352" y="3933057"/>
            <a:ext cx="0" cy="2035551"/>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CB1715FA-45B2-43FF-AA3B-C782DFBC62EE}"/>
              </a:ext>
            </a:extLst>
          </p:cNvPr>
          <p:cNvSpPr txBox="1"/>
          <p:nvPr/>
        </p:nvSpPr>
        <p:spPr>
          <a:xfrm>
            <a:off x="8090155" y="1279559"/>
            <a:ext cx="738664" cy="1781595"/>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中国</a:t>
            </a:r>
            <a:r>
              <a:rPr lang="zh-CN" altLang="zh-CN" sz="1800" b="1" dirty="0">
                <a:solidFill>
                  <a:srgbClr val="FF0000"/>
                </a:solidFill>
                <a:effectLst/>
                <a:ea typeface="宋体" panose="02010600030101010101" pitchFamily="2" charset="-122"/>
                <a:cs typeface="Times New Roman" panose="02020603050405020304" pitchFamily="18" charset="0"/>
              </a:rPr>
              <a:t>第一次可以上</a:t>
            </a:r>
            <a:r>
              <a:rPr lang="zh-CN" altLang="en-US" sz="1800" b="1" dirty="0">
                <a:solidFill>
                  <a:srgbClr val="FF0000"/>
                </a:solidFill>
                <a:effectLst/>
                <a:ea typeface="宋体" panose="02010600030101010101" pitchFamily="2" charset="-122"/>
                <a:cs typeface="Times New Roman" panose="02020603050405020304" pitchFamily="18" charset="0"/>
              </a:rPr>
              <a:t>互联网</a:t>
            </a:r>
            <a:endParaRPr lang="zh-CN" altLang="en-US" b="1" dirty="0">
              <a:solidFill>
                <a:srgbClr val="FF0000"/>
              </a:solidFill>
            </a:endParaRPr>
          </a:p>
        </p:txBody>
      </p:sp>
      <p:sp>
        <p:nvSpPr>
          <p:cNvPr id="67" name="文本框 66">
            <a:extLst>
              <a:ext uri="{FF2B5EF4-FFF2-40B4-BE49-F238E27FC236}">
                <a16:creationId xmlns:a16="http://schemas.microsoft.com/office/drawing/2014/main" id="{8CC5BD3C-6238-421A-9A19-D3A7870B4CAB}"/>
              </a:ext>
            </a:extLst>
          </p:cNvPr>
          <p:cNvSpPr txBox="1"/>
          <p:nvPr/>
        </p:nvSpPr>
        <p:spPr>
          <a:xfrm>
            <a:off x="8226796" y="3967512"/>
            <a:ext cx="1015663" cy="2035552"/>
          </a:xfrm>
          <a:prstGeom prst="rect">
            <a:avLst/>
          </a:prstGeom>
          <a:noFill/>
        </p:spPr>
        <p:txBody>
          <a:bodyPr vert="eaVert" wrap="square" rtlCol="0">
            <a:spAutoFit/>
          </a:bodyPr>
          <a:lstStyle/>
          <a:p>
            <a:r>
              <a:rPr lang="zh-CN" altLang="en-US" sz="1800" dirty="0">
                <a:effectLst/>
                <a:ea typeface="宋体" panose="02010600030101010101" pitchFamily="2" charset="-122"/>
                <a:cs typeface="Times New Roman" panose="02020603050405020304" pitchFamily="18" charset="0"/>
              </a:rPr>
              <a:t>辞职，</a:t>
            </a:r>
            <a:r>
              <a:rPr lang="zh-CN" altLang="zh-CN" sz="1800" dirty="0">
                <a:effectLst/>
                <a:ea typeface="宋体" panose="02010600030101010101" pitchFamily="2" charset="-122"/>
                <a:cs typeface="Times New Roman" panose="02020603050405020304" pitchFamily="18" charset="0"/>
              </a:rPr>
              <a:t>开始创业，</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成立了中国第一家互联网商业</a:t>
            </a:r>
            <a:r>
              <a:rPr lang="zh-CN" altLang="en-US" sz="1800" b="1" dirty="0">
                <a:solidFill>
                  <a:srgbClr val="FF0000"/>
                </a:solidFill>
                <a:effectLst/>
                <a:ea typeface="宋体" panose="02010600030101010101" pitchFamily="2" charset="-122"/>
                <a:cs typeface="Times New Roman" panose="02020603050405020304" pitchFamily="18" charset="0"/>
              </a:rPr>
              <a:t>公司</a:t>
            </a:r>
            <a:endParaRPr lang="en-US" altLang="zh-CN" sz="1800" b="1" dirty="0">
              <a:solidFill>
                <a:srgbClr val="FF0000"/>
              </a:solidFill>
              <a:effectLst/>
              <a:ea typeface="宋体" panose="02010600030101010101" pitchFamily="2" charset="-122"/>
              <a:cs typeface="Times New Roman" panose="02020603050405020304" pitchFamily="18" charset="0"/>
            </a:endParaRPr>
          </a:p>
        </p:txBody>
      </p:sp>
      <p:sp>
        <p:nvSpPr>
          <p:cNvPr id="72" name="TextBox 7">
            <a:extLst>
              <a:ext uri="{FF2B5EF4-FFF2-40B4-BE49-F238E27FC236}">
                <a16:creationId xmlns:a16="http://schemas.microsoft.com/office/drawing/2014/main" id="{4EC0963F-0DBE-4759-BE5C-8DE967A752C7}"/>
              </a:ext>
            </a:extLst>
          </p:cNvPr>
          <p:cNvSpPr txBox="1">
            <a:spLocks noChangeArrowheads="1"/>
          </p:cNvSpPr>
          <p:nvPr/>
        </p:nvSpPr>
        <p:spPr bwMode="auto">
          <a:xfrm>
            <a:off x="9320553" y="335826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47" name="流程图: 预定义过程 35846">
            <a:extLst>
              <a:ext uri="{FF2B5EF4-FFF2-40B4-BE49-F238E27FC236}">
                <a16:creationId xmlns:a16="http://schemas.microsoft.com/office/drawing/2014/main" id="{2F93449A-34B4-4880-9909-B14ABAB808F4}"/>
              </a:ext>
            </a:extLst>
          </p:cNvPr>
          <p:cNvSpPr/>
          <p:nvPr/>
        </p:nvSpPr>
        <p:spPr>
          <a:xfrm>
            <a:off x="4605184" y="211138"/>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改革开放历程</a:t>
            </a:r>
          </a:p>
        </p:txBody>
      </p:sp>
      <p:sp>
        <p:nvSpPr>
          <p:cNvPr id="78" name="流程图: 预定义过程 77">
            <a:extLst>
              <a:ext uri="{FF2B5EF4-FFF2-40B4-BE49-F238E27FC236}">
                <a16:creationId xmlns:a16="http://schemas.microsoft.com/office/drawing/2014/main" id="{C344AE33-F2EE-49C6-AAD7-D1BF43864BD2}"/>
              </a:ext>
            </a:extLst>
          </p:cNvPr>
          <p:cNvSpPr/>
          <p:nvPr/>
        </p:nvSpPr>
        <p:spPr>
          <a:xfrm>
            <a:off x="4656807" y="6125942"/>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马云人生轨迹</a:t>
            </a:r>
          </a:p>
        </p:txBody>
      </p:sp>
    </p:spTree>
    <p:extLst>
      <p:ext uri="{BB962C8B-B14F-4D97-AF65-F5344CB8AC3E}">
        <p14:creationId xmlns:p14="http://schemas.microsoft.com/office/powerpoint/2010/main" val="31440645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5847"/>
                                        </p:tgtEl>
                                        <p:attrNameLst>
                                          <p:attrName>style.visibility</p:attrName>
                                        </p:attrNameLst>
                                      </p:cBhvr>
                                      <p:to>
                                        <p:strVal val="visible"/>
                                      </p:to>
                                    </p:set>
                                    <p:animEffect transition="in" filter="circle(in)">
                                      <p:cBhvr>
                                        <p:cTn id="12" dur="2000"/>
                                        <p:tgtEl>
                                          <p:spTgt spid="3584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circle(in)">
                                      <p:cBhvr>
                                        <p:cTn id="15" dur="2000"/>
                                        <p:tgtEl>
                                          <p:spTgt spid="78"/>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10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1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5849"/>
                                        </p:tgtEl>
                                        <p:attrNameLst>
                                          <p:attrName>style.visibility</p:attrName>
                                        </p:attrNameLst>
                                      </p:cBhvr>
                                      <p:to>
                                        <p:strVal val="visible"/>
                                      </p:to>
                                    </p:set>
                                    <p:animEffect transition="in" filter="fade">
                                      <p:cBhvr>
                                        <p:cTn id="26" dur="500"/>
                                        <p:tgtEl>
                                          <p:spTgt spid="358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up)">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down)">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down)">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wipe(down)">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47">
                                            <p:txEl>
                                              <p:pRg st="0" end="0"/>
                                            </p:txEl>
                                          </p:spTgt>
                                        </p:tgtEl>
                                        <p:attrNameLst>
                                          <p:attrName>style.visibility</p:attrName>
                                        </p:attrNameLst>
                                      </p:cBhvr>
                                      <p:to>
                                        <p:strVal val="visible"/>
                                      </p:to>
                                    </p:set>
                                    <p:animEffect transition="in" filter="wipe(down)">
                                      <p:cBhvr>
                                        <p:cTn id="90" dur="500"/>
                                        <p:tgtEl>
                                          <p:spTgt spid="47">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wipe(down)">
                                      <p:cBhvr>
                                        <p:cTn id="100" dur="500"/>
                                        <p:tgtEl>
                                          <p:spTgt spid="5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wipe(down)">
                                      <p:cBhvr>
                                        <p:cTn id="110" dur="500"/>
                                        <p:tgtEl>
                                          <p:spTgt spid="5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down)">
                                      <p:cBhvr>
                                        <p:cTn id="115" dur="500"/>
                                        <p:tgtEl>
                                          <p:spTgt spid="5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55"/>
                                        </p:tgtEl>
                                        <p:attrNameLst>
                                          <p:attrName>style.visibility</p:attrName>
                                        </p:attrNameLst>
                                      </p:cBhvr>
                                      <p:to>
                                        <p:strVal val="visible"/>
                                      </p:to>
                                    </p:set>
                                    <p:animEffect transition="in" filter="wipe(down)">
                                      <p:cBhvr>
                                        <p:cTn id="120" dur="500"/>
                                        <p:tgtEl>
                                          <p:spTgt spid="5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wipe(down)">
                                      <p:cBhvr>
                                        <p:cTn id="125" dur="500"/>
                                        <p:tgtEl>
                                          <p:spTgt spid="5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fade">
                                      <p:cBhvr>
                                        <p:cTn id="130" dur="500"/>
                                        <p:tgtEl>
                                          <p:spTgt spid="2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wipe(down)">
                                      <p:cBhvr>
                                        <p:cTn id="135" dur="500"/>
                                        <p:tgtEl>
                                          <p:spTgt spid="58"/>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61"/>
                                        </p:tgtEl>
                                        <p:attrNameLst>
                                          <p:attrName>style.visibility</p:attrName>
                                        </p:attrNameLst>
                                      </p:cBhvr>
                                      <p:to>
                                        <p:strVal val="visible"/>
                                      </p:to>
                                    </p:set>
                                    <p:animEffect transition="in" filter="wipe(down)">
                                      <p:cBhvr>
                                        <p:cTn id="140" dur="500"/>
                                        <p:tgtEl>
                                          <p:spTgt spid="6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nodeType="clickEffect">
                                  <p:stCondLst>
                                    <p:cond delay="0"/>
                                  </p:stCondLst>
                                  <p:childTnLst>
                                    <p:set>
                                      <p:cBhvr>
                                        <p:cTn id="144" dur="1" fill="hold">
                                          <p:stCondLst>
                                            <p:cond delay="0"/>
                                          </p:stCondLst>
                                        </p:cTn>
                                        <p:tgtEl>
                                          <p:spTgt spid="59"/>
                                        </p:tgtEl>
                                        <p:attrNameLst>
                                          <p:attrName>style.visibility</p:attrName>
                                        </p:attrNameLst>
                                      </p:cBhvr>
                                      <p:to>
                                        <p:strVal val="visible"/>
                                      </p:to>
                                    </p:set>
                                    <p:animEffect transition="in" filter="wipe(down)">
                                      <p:cBhvr>
                                        <p:cTn id="145" dur="500"/>
                                        <p:tgtEl>
                                          <p:spTgt spid="5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62">
                                            <p:txEl>
                                              <p:pRg st="0" end="0"/>
                                            </p:txEl>
                                          </p:spTgt>
                                        </p:tgtEl>
                                        <p:attrNameLst>
                                          <p:attrName>style.visibility</p:attrName>
                                        </p:attrNameLst>
                                      </p:cBhvr>
                                      <p:to>
                                        <p:strVal val="visible"/>
                                      </p:to>
                                    </p:set>
                                    <p:animEffect transition="in" filter="wipe(down)">
                                      <p:cBhvr>
                                        <p:cTn id="150" dur="500"/>
                                        <p:tgtEl>
                                          <p:spTgt spid="62">
                                            <p:txEl>
                                              <p:pRg st="0" end="0"/>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24"/>
                                        </p:tgtEl>
                                        <p:attrNameLst>
                                          <p:attrName>style.visibility</p:attrName>
                                        </p:attrNameLst>
                                      </p:cBhvr>
                                      <p:to>
                                        <p:strVal val="visible"/>
                                      </p:to>
                                    </p:set>
                                    <p:animEffect transition="in" filter="fade">
                                      <p:cBhvr>
                                        <p:cTn id="155" dur="500"/>
                                        <p:tgtEl>
                                          <p:spTgt spid="24"/>
                                        </p:tgtEl>
                                      </p:cBhvr>
                                    </p:animEffect>
                                  </p:childTnLst>
                                </p:cTn>
                              </p:par>
                            </p:childTnLst>
                          </p:cTn>
                        </p:par>
                        <p:par>
                          <p:cTn id="156" fill="hold">
                            <p:stCondLst>
                              <p:cond delay="500"/>
                            </p:stCondLst>
                            <p:childTnLst>
                              <p:par>
                                <p:cTn id="157" presetID="10" presetClass="entr" presetSubtype="0" fill="hold" nodeType="afterEffect">
                                  <p:stCondLst>
                                    <p:cond delay="0"/>
                                  </p:stCondLst>
                                  <p:childTnLst>
                                    <p:set>
                                      <p:cBhvr>
                                        <p:cTn id="158" dur="1" fill="hold">
                                          <p:stCondLst>
                                            <p:cond delay="0"/>
                                          </p:stCondLst>
                                        </p:cTn>
                                        <p:tgtEl>
                                          <p:spTgt spid="8"/>
                                        </p:tgtEl>
                                        <p:attrNameLst>
                                          <p:attrName>style.visibility</p:attrName>
                                        </p:attrNameLst>
                                      </p:cBhvr>
                                      <p:to>
                                        <p:strVal val="visible"/>
                                      </p:to>
                                    </p:set>
                                    <p:animEffect transition="in" filter="fade">
                                      <p:cBhvr>
                                        <p:cTn id="159" dur="500"/>
                                        <p:tgtEl>
                                          <p:spTgt spid="8"/>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nodeType="click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wipe(down)">
                                      <p:cBhvr>
                                        <p:cTn id="164" dur="500"/>
                                        <p:tgtEl>
                                          <p:spTgt spid="63"/>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wipe(down)">
                                      <p:cBhvr>
                                        <p:cTn id="169" dur="500"/>
                                        <p:tgtEl>
                                          <p:spTgt spid="6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64"/>
                                        </p:tgtEl>
                                        <p:attrNameLst>
                                          <p:attrName>style.visibility</p:attrName>
                                        </p:attrNameLst>
                                      </p:cBhvr>
                                      <p:to>
                                        <p:strVal val="visible"/>
                                      </p:to>
                                    </p:set>
                                    <p:animEffect transition="in" filter="wipe(down)">
                                      <p:cBhvr>
                                        <p:cTn id="174" dur="500"/>
                                        <p:tgtEl>
                                          <p:spTgt spid="6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7"/>
                                        </p:tgtEl>
                                        <p:attrNameLst>
                                          <p:attrName>style.visibility</p:attrName>
                                        </p:attrNameLst>
                                      </p:cBhvr>
                                      <p:to>
                                        <p:strVal val="visible"/>
                                      </p:to>
                                    </p:set>
                                    <p:animEffect transition="in" filter="wipe(down)">
                                      <p:cBhvr>
                                        <p:cTn id="179" dur="500"/>
                                        <p:tgtEl>
                                          <p:spTgt spid="67"/>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72"/>
                                        </p:tgtEl>
                                        <p:attrNameLst>
                                          <p:attrName>style.visibility</p:attrName>
                                        </p:attrNameLst>
                                      </p:cBhvr>
                                      <p:to>
                                        <p:strVal val="visible"/>
                                      </p:to>
                                    </p:set>
                                    <p:animEffect transition="in" filter="fade">
                                      <p:cBhvr>
                                        <p:cTn id="18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P spid="20" grpId="0"/>
      <p:bldP spid="21" grpId="0"/>
      <p:bldP spid="22" grpId="0"/>
      <p:bldP spid="23" grpId="0"/>
      <p:bldP spid="24" grpId="0"/>
      <p:bldP spid="13" grpId="0"/>
      <p:bldP spid="33" grpId="0"/>
      <p:bldP spid="40" grpId="0"/>
      <p:bldP spid="44" grpId="0"/>
      <p:bldP spid="53" grpId="0"/>
      <p:bldP spid="56" grpId="0"/>
      <p:bldP spid="57" grpId="0"/>
      <p:bldP spid="61" grpId="0"/>
      <p:bldP spid="66" grpId="0"/>
      <p:bldP spid="67" grpId="0"/>
      <p:bldP spid="72" grpId="0"/>
      <p:bldP spid="35847" grpId="0" animBg="1"/>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2A565C7F-A088-4DB9-B8AD-D0C7B4B70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673" y="3142374"/>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5844" name="TextBox 7">
            <a:extLst>
              <a:ext uri="{FF2B5EF4-FFF2-40B4-BE49-F238E27FC236}">
                <a16:creationId xmlns:a16="http://schemas.microsoft.com/office/drawing/2014/main" id="{91D312DE-0433-46BE-AE99-416DCDE854CA}"/>
              </a:ext>
            </a:extLst>
          </p:cNvPr>
          <p:cNvSpPr txBox="1">
            <a:spLocks noChangeArrowheads="1"/>
          </p:cNvSpPr>
          <p:nvPr/>
        </p:nvSpPr>
        <p:spPr bwMode="auto">
          <a:xfrm>
            <a:off x="479425" y="476250"/>
            <a:ext cx="410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D88586D-802F-44FF-A5C5-AC3A15BDD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763" y="3146010"/>
            <a:ext cx="884139" cy="85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CE7D14-0103-4BDF-B59A-D8EF23E10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608" y="3154897"/>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Box 7">
            <a:extLst>
              <a:ext uri="{FF2B5EF4-FFF2-40B4-BE49-F238E27FC236}">
                <a16:creationId xmlns:a16="http://schemas.microsoft.com/office/drawing/2014/main" id="{17CBB760-41B7-4837-8048-CFB428817DA4}"/>
              </a:ext>
            </a:extLst>
          </p:cNvPr>
          <p:cNvSpPr txBox="1">
            <a:spLocks noChangeArrowheads="1"/>
          </p:cNvSpPr>
          <p:nvPr/>
        </p:nvSpPr>
        <p:spPr bwMode="auto">
          <a:xfrm>
            <a:off x="2069369" y="331852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1999</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50" name="TextBox 7">
            <a:extLst>
              <a:ext uri="{FF2B5EF4-FFF2-40B4-BE49-F238E27FC236}">
                <a16:creationId xmlns:a16="http://schemas.microsoft.com/office/drawing/2014/main" id="{0047F225-8876-4157-9799-38CE47C6A277}"/>
              </a:ext>
            </a:extLst>
          </p:cNvPr>
          <p:cNvSpPr txBox="1">
            <a:spLocks noChangeArrowheads="1"/>
          </p:cNvSpPr>
          <p:nvPr/>
        </p:nvSpPr>
        <p:spPr bwMode="auto">
          <a:xfrm>
            <a:off x="5807075" y="2781300"/>
            <a:ext cx="1462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sp>
        <p:nvSpPr>
          <p:cNvPr id="35851" name="TextBox 7">
            <a:extLst>
              <a:ext uri="{FF2B5EF4-FFF2-40B4-BE49-F238E27FC236}">
                <a16:creationId xmlns:a16="http://schemas.microsoft.com/office/drawing/2014/main" id="{25F2B6D4-4993-4015-A4F0-B304952B7238}"/>
              </a:ext>
            </a:extLst>
          </p:cNvPr>
          <p:cNvSpPr txBox="1">
            <a:spLocks noChangeArrowheads="1"/>
          </p:cNvSpPr>
          <p:nvPr/>
        </p:nvSpPr>
        <p:spPr bwMode="auto">
          <a:xfrm>
            <a:off x="8399463" y="2844800"/>
            <a:ext cx="1462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a:extLst>
              <a:ext uri="{FF2B5EF4-FFF2-40B4-BE49-F238E27FC236}">
                <a16:creationId xmlns:a16="http://schemas.microsoft.com/office/drawing/2014/main" id="{6ACB8787-B12B-4428-AC9C-A847B4FC3190}"/>
              </a:ext>
            </a:extLst>
          </p:cNvPr>
          <p:cNvCxnSpPr>
            <a:cxnSpLocks/>
          </p:cNvCxnSpPr>
          <p:nvPr/>
        </p:nvCxnSpPr>
        <p:spPr>
          <a:xfrm flipV="1">
            <a:off x="1055440" y="3119438"/>
            <a:ext cx="10009112" cy="12067"/>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id="{13BF9DFB-BFB5-41A4-AF99-EB461D8CFB4D}"/>
              </a:ext>
            </a:extLst>
          </p:cNvPr>
          <p:cNvCxnSpPr>
            <a:cxnSpLocks/>
          </p:cNvCxnSpPr>
          <p:nvPr/>
        </p:nvCxnSpPr>
        <p:spPr>
          <a:xfrm>
            <a:off x="1091406" y="3933056"/>
            <a:ext cx="9973146" cy="0"/>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sp>
        <p:nvSpPr>
          <p:cNvPr id="20" name="TextBox 7">
            <a:extLst>
              <a:ext uri="{FF2B5EF4-FFF2-40B4-BE49-F238E27FC236}">
                <a16:creationId xmlns:a16="http://schemas.microsoft.com/office/drawing/2014/main" id="{3C17B491-A385-47D1-86F0-AABD37379801}"/>
              </a:ext>
            </a:extLst>
          </p:cNvPr>
          <p:cNvSpPr txBox="1">
            <a:spLocks noChangeArrowheads="1"/>
          </p:cNvSpPr>
          <p:nvPr/>
        </p:nvSpPr>
        <p:spPr bwMode="auto">
          <a:xfrm>
            <a:off x="3551632" y="331852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2003</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1" name="TextBox 7">
            <a:extLst>
              <a:ext uri="{FF2B5EF4-FFF2-40B4-BE49-F238E27FC236}">
                <a16:creationId xmlns:a16="http://schemas.microsoft.com/office/drawing/2014/main" id="{97F09DF8-4E49-49BE-8069-AB61B3A2106E}"/>
              </a:ext>
            </a:extLst>
          </p:cNvPr>
          <p:cNvSpPr txBox="1">
            <a:spLocks noChangeArrowheads="1"/>
          </p:cNvSpPr>
          <p:nvPr/>
        </p:nvSpPr>
        <p:spPr bwMode="auto">
          <a:xfrm>
            <a:off x="5112611" y="330727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2004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2" name="TextBox 7">
            <a:extLst>
              <a:ext uri="{FF2B5EF4-FFF2-40B4-BE49-F238E27FC236}">
                <a16:creationId xmlns:a16="http://schemas.microsoft.com/office/drawing/2014/main" id="{632AD383-EE6A-4EEE-B4FF-AE435BBB0743}"/>
              </a:ext>
            </a:extLst>
          </p:cNvPr>
          <p:cNvSpPr txBox="1">
            <a:spLocks noChangeArrowheads="1"/>
          </p:cNvSpPr>
          <p:nvPr/>
        </p:nvSpPr>
        <p:spPr bwMode="auto">
          <a:xfrm>
            <a:off x="6724358" y="330727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2013</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3" name="TextBox 7">
            <a:extLst>
              <a:ext uri="{FF2B5EF4-FFF2-40B4-BE49-F238E27FC236}">
                <a16:creationId xmlns:a16="http://schemas.microsoft.com/office/drawing/2014/main" id="{7FFE51C5-8480-4D10-9F02-D9FAFA1BD64F}"/>
              </a:ext>
            </a:extLst>
          </p:cNvPr>
          <p:cNvSpPr txBox="1">
            <a:spLocks noChangeArrowheads="1"/>
          </p:cNvSpPr>
          <p:nvPr/>
        </p:nvSpPr>
        <p:spPr bwMode="auto">
          <a:xfrm>
            <a:off x="8226796" y="329969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201</a:t>
            </a:r>
            <a:r>
              <a:rPr lang="en-US" altLang="zh-CN" sz="1800" dirty="0">
                <a:effectLst/>
                <a:latin typeface="宋体" panose="02010600030101010101" pitchFamily="2" charset="-122"/>
                <a:cs typeface="Times New Roman" panose="02020603050405020304" pitchFamily="18" charset="0"/>
              </a:rPr>
              <a:t>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cxnSp>
        <p:nvCxnSpPr>
          <p:cNvPr id="39" name="直接连接符 38">
            <a:extLst>
              <a:ext uri="{FF2B5EF4-FFF2-40B4-BE49-F238E27FC236}">
                <a16:creationId xmlns:a16="http://schemas.microsoft.com/office/drawing/2014/main" id="{AF47542D-5B9E-4704-B6ED-451D5F473E64}"/>
              </a:ext>
            </a:extLst>
          </p:cNvPr>
          <p:cNvCxnSpPr>
            <a:cxnSpLocks/>
          </p:cNvCxnSpPr>
          <p:nvPr/>
        </p:nvCxnSpPr>
        <p:spPr>
          <a:xfrm flipV="1">
            <a:off x="2968830"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7B03093-477D-49D7-830B-8787A947BDBE}"/>
              </a:ext>
            </a:extLst>
          </p:cNvPr>
          <p:cNvSpPr txBox="1"/>
          <p:nvPr/>
        </p:nvSpPr>
        <p:spPr>
          <a:xfrm>
            <a:off x="1285827" y="776878"/>
            <a:ext cx="1569660" cy="2477919"/>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第一批家私营企业成功获得了</a:t>
            </a:r>
            <a:r>
              <a:rPr lang="zh-CN" altLang="zh-CN" b="1" dirty="0">
                <a:solidFill>
                  <a:srgbClr val="FF0000"/>
                </a:solidFill>
                <a:latin typeface="宋体" panose="02010600030101010101" pitchFamily="2" charset="-122"/>
                <a:ea typeface="宋体" panose="02010600030101010101" pitchFamily="2" charset="-122"/>
              </a:rPr>
              <a:t>自营进出口权</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中共中央、国务院召开</a:t>
            </a:r>
            <a:r>
              <a:rPr lang="zh-CN" altLang="zh-CN" b="1" dirty="0">
                <a:solidFill>
                  <a:srgbClr val="FF0000"/>
                </a:solidFill>
                <a:latin typeface="宋体" panose="02010600030101010101" pitchFamily="2" charset="-122"/>
                <a:ea typeface="宋体" panose="02010600030101010101" pitchFamily="2" charset="-122"/>
              </a:rPr>
              <a:t>全国技术创新大会</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b="1" dirty="0">
                <a:solidFill>
                  <a:srgbClr val="FF0000"/>
                </a:solidFill>
                <a:latin typeface="宋体" panose="02010600030101010101" pitchFamily="2" charset="-122"/>
                <a:ea typeface="宋体" panose="02010600030101010101" pitchFamily="2" charset="-122"/>
              </a:rPr>
              <a:t>澳门回归</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41" name="直接连接符 40">
            <a:extLst>
              <a:ext uri="{FF2B5EF4-FFF2-40B4-BE49-F238E27FC236}">
                <a16:creationId xmlns:a16="http://schemas.microsoft.com/office/drawing/2014/main" id="{0D03F40F-B89F-427F-83DB-461964E3E2FC}"/>
              </a:ext>
            </a:extLst>
          </p:cNvPr>
          <p:cNvCxnSpPr>
            <a:cxnSpLocks/>
          </p:cNvCxnSpPr>
          <p:nvPr/>
        </p:nvCxnSpPr>
        <p:spPr>
          <a:xfrm flipV="1">
            <a:off x="3287688" y="3946821"/>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93609E0-5663-4B80-BABE-05D9C7BA294D}"/>
              </a:ext>
            </a:extLst>
          </p:cNvPr>
          <p:cNvSpPr txBox="1"/>
          <p:nvPr/>
        </p:nvSpPr>
        <p:spPr>
          <a:xfrm>
            <a:off x="1842773" y="4010192"/>
            <a:ext cx="1292662" cy="2698572"/>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带领创业团队</a:t>
            </a:r>
            <a:r>
              <a:rPr lang="zh-CN" altLang="zh-CN" b="1" dirty="0">
                <a:solidFill>
                  <a:srgbClr val="FF0000"/>
                </a:solidFill>
                <a:latin typeface="宋体" panose="02010600030101010101" pitchFamily="2" charset="-122"/>
                <a:ea typeface="宋体" panose="02010600030101010101" pitchFamily="2" charset="-122"/>
              </a:rPr>
              <a:t>开发阿里巴巴并正式上线</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共从软银等国际投资机构</a:t>
            </a:r>
            <a:r>
              <a:rPr lang="zh-CN" altLang="zh-CN" b="1" dirty="0">
                <a:solidFill>
                  <a:srgbClr val="FF0000"/>
                </a:solidFill>
                <a:latin typeface="宋体" panose="02010600030101010101" pitchFamily="2" charset="-122"/>
                <a:ea typeface="宋体" panose="02010600030101010101" pitchFamily="2" charset="-122"/>
              </a:rPr>
              <a:t>融资</a:t>
            </a:r>
            <a:r>
              <a:rPr lang="en-US" altLang="zh-CN" b="1" dirty="0">
                <a:solidFill>
                  <a:srgbClr val="FF0000"/>
                </a:solidFill>
                <a:latin typeface="宋体" panose="02010600030101010101" pitchFamily="2" charset="-122"/>
                <a:ea typeface="宋体" panose="02010600030101010101" pitchFamily="2" charset="-122"/>
              </a:rPr>
              <a:t>2500</a:t>
            </a:r>
            <a:r>
              <a:rPr lang="zh-CN" altLang="zh-CN" b="1" dirty="0">
                <a:solidFill>
                  <a:srgbClr val="FF0000"/>
                </a:solidFill>
                <a:latin typeface="宋体" panose="02010600030101010101" pitchFamily="2" charset="-122"/>
                <a:ea typeface="宋体" panose="02010600030101010101" pitchFamily="2" charset="-122"/>
              </a:rPr>
              <a:t>万美元</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45" name="直接连接符 44">
            <a:extLst>
              <a:ext uri="{FF2B5EF4-FFF2-40B4-BE49-F238E27FC236}">
                <a16:creationId xmlns:a16="http://schemas.microsoft.com/office/drawing/2014/main" id="{AA033B5F-702A-4C02-A4C2-2B815BF6F87A}"/>
              </a:ext>
            </a:extLst>
          </p:cNvPr>
          <p:cNvCxnSpPr>
            <a:cxnSpLocks/>
          </p:cNvCxnSpPr>
          <p:nvPr/>
        </p:nvCxnSpPr>
        <p:spPr>
          <a:xfrm flipV="1">
            <a:off x="4321237" y="163080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6D7BC65-7760-4B6B-971D-A6F16335C85A}"/>
              </a:ext>
            </a:extLst>
          </p:cNvPr>
          <p:cNvSpPr txBox="1"/>
          <p:nvPr/>
        </p:nvSpPr>
        <p:spPr>
          <a:xfrm>
            <a:off x="3551632" y="961307"/>
            <a:ext cx="738664" cy="2082580"/>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非典疫情爆发</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中国互联网腾飞年</a:t>
            </a:r>
            <a:endParaRPr lang="zh-CN" altLang="en-US" dirty="0">
              <a:latin typeface="宋体" panose="02010600030101010101" pitchFamily="2" charset="-122"/>
              <a:ea typeface="宋体" panose="02010600030101010101" pitchFamily="2" charset="-122"/>
            </a:endParaRPr>
          </a:p>
        </p:txBody>
      </p:sp>
      <p:cxnSp>
        <p:nvCxnSpPr>
          <p:cNvPr id="52" name="直接连接符 51">
            <a:extLst>
              <a:ext uri="{FF2B5EF4-FFF2-40B4-BE49-F238E27FC236}">
                <a16:creationId xmlns:a16="http://schemas.microsoft.com/office/drawing/2014/main" id="{37CB5B86-BE26-4491-AB0D-1D7C5E0CC4F8}"/>
              </a:ext>
            </a:extLst>
          </p:cNvPr>
          <p:cNvCxnSpPr>
            <a:cxnSpLocks/>
          </p:cNvCxnSpPr>
          <p:nvPr/>
        </p:nvCxnSpPr>
        <p:spPr>
          <a:xfrm flipV="1">
            <a:off x="460422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B12A7772-56C4-430E-93FB-7134FB9BB00E}"/>
              </a:ext>
            </a:extLst>
          </p:cNvPr>
          <p:cNvSpPr txBox="1"/>
          <p:nvPr/>
        </p:nvSpPr>
        <p:spPr>
          <a:xfrm>
            <a:off x="4085219" y="4010195"/>
            <a:ext cx="461665" cy="2097206"/>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创立淘宝网</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54" name="直接连接符 53">
            <a:extLst>
              <a:ext uri="{FF2B5EF4-FFF2-40B4-BE49-F238E27FC236}">
                <a16:creationId xmlns:a16="http://schemas.microsoft.com/office/drawing/2014/main" id="{CE926C19-77FC-48E0-BC4A-AE8D5D52BFA4}"/>
              </a:ext>
            </a:extLst>
          </p:cNvPr>
          <p:cNvCxnSpPr>
            <a:cxnSpLocks/>
          </p:cNvCxnSpPr>
          <p:nvPr/>
        </p:nvCxnSpPr>
        <p:spPr>
          <a:xfrm flipV="1">
            <a:off x="5951984" y="1666266"/>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D70D84-9FEB-4825-AD7A-A24AD6B1A086}"/>
              </a:ext>
            </a:extLst>
          </p:cNvPr>
          <p:cNvCxnSpPr>
            <a:cxnSpLocks/>
          </p:cNvCxnSpPr>
          <p:nvPr/>
        </p:nvCxnSpPr>
        <p:spPr>
          <a:xfrm flipV="1">
            <a:off x="624001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1EA7C1AB-9F61-4D19-B714-AC1D0C1886C6}"/>
              </a:ext>
            </a:extLst>
          </p:cNvPr>
          <p:cNvSpPr txBox="1"/>
          <p:nvPr/>
        </p:nvSpPr>
        <p:spPr>
          <a:xfrm>
            <a:off x="4832669" y="793084"/>
            <a:ext cx="1015663" cy="2471781"/>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中共中央、国务院发出《关于进一步加强互联网管理工作的意见》</a:t>
            </a:r>
            <a:endParaRPr lang="zh-CN" altLang="en-US"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362E8E75-3FB7-4BDF-942F-75A1201E128D}"/>
              </a:ext>
            </a:extLst>
          </p:cNvPr>
          <p:cNvSpPr txBox="1"/>
          <p:nvPr/>
        </p:nvSpPr>
        <p:spPr>
          <a:xfrm>
            <a:off x="5688753" y="4017867"/>
            <a:ext cx="461665" cy="2097206"/>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创立支付宝平台</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58" name="直接连接符 57">
            <a:extLst>
              <a:ext uri="{FF2B5EF4-FFF2-40B4-BE49-F238E27FC236}">
                <a16:creationId xmlns:a16="http://schemas.microsoft.com/office/drawing/2014/main" id="{B4BA1C38-6BCD-48C1-8F4A-2A7090961117}"/>
              </a:ext>
            </a:extLst>
          </p:cNvPr>
          <p:cNvCxnSpPr>
            <a:cxnSpLocks/>
          </p:cNvCxnSpPr>
          <p:nvPr/>
        </p:nvCxnSpPr>
        <p:spPr>
          <a:xfrm flipV="1">
            <a:off x="7482047" y="165419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D2074A-CEEB-4EF4-AECF-D80329C8E69E}"/>
              </a:ext>
            </a:extLst>
          </p:cNvPr>
          <p:cNvCxnSpPr>
            <a:cxnSpLocks/>
          </p:cNvCxnSpPr>
          <p:nvPr/>
        </p:nvCxnSpPr>
        <p:spPr>
          <a:xfrm flipV="1">
            <a:off x="7824192" y="3967512"/>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AF7022C5-387D-4510-8009-FA348C40E4B8}"/>
              </a:ext>
            </a:extLst>
          </p:cNvPr>
          <p:cNvSpPr txBox="1"/>
          <p:nvPr/>
        </p:nvSpPr>
        <p:spPr>
          <a:xfrm>
            <a:off x="6118512" y="893498"/>
            <a:ext cx="1292662" cy="2241634"/>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发布“宽带中国”、《关于促进</a:t>
            </a:r>
            <a:r>
              <a:rPr lang="zh-CN" altLang="zh-CN" b="1" dirty="0">
                <a:solidFill>
                  <a:srgbClr val="FF0000"/>
                </a:solidFill>
                <a:latin typeface="宋体" panose="02010600030101010101" pitchFamily="2" charset="-122"/>
                <a:ea typeface="宋体" panose="02010600030101010101" pitchFamily="2" charset="-122"/>
              </a:rPr>
              <a:t>信息消费扩大内需</a:t>
            </a:r>
            <a:r>
              <a:rPr lang="zh-CN" altLang="zh-CN" dirty="0">
                <a:latin typeface="宋体" panose="02010600030101010101" pitchFamily="2" charset="-122"/>
                <a:ea typeface="宋体" panose="02010600030101010101" pitchFamily="2" charset="-122"/>
              </a:rPr>
              <a:t>的若干意见》等战略；</a:t>
            </a:r>
            <a:endParaRPr lang="zh-CN" altLang="en-US"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43918601-F067-43E0-99D5-3C21CA3BC5EB}"/>
              </a:ext>
            </a:extLst>
          </p:cNvPr>
          <p:cNvSpPr txBox="1"/>
          <p:nvPr/>
        </p:nvSpPr>
        <p:spPr>
          <a:xfrm>
            <a:off x="6170361" y="3967512"/>
            <a:ext cx="1569660" cy="2097206"/>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阿里巴巴集团联合顺丰、银泰等多家民营快递企业联合</a:t>
            </a:r>
            <a:r>
              <a:rPr lang="zh-CN" altLang="zh-CN" b="1" dirty="0">
                <a:solidFill>
                  <a:srgbClr val="FF0000"/>
                </a:solidFill>
                <a:latin typeface="宋体" panose="02010600030101010101" pitchFamily="2" charset="-122"/>
                <a:ea typeface="宋体" panose="02010600030101010101" pitchFamily="2" charset="-122"/>
              </a:rPr>
              <a:t>成立菜鸟网络科技有限公司</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63" name="直接连接符 62">
            <a:extLst>
              <a:ext uri="{FF2B5EF4-FFF2-40B4-BE49-F238E27FC236}">
                <a16:creationId xmlns:a16="http://schemas.microsoft.com/office/drawing/2014/main" id="{4201993D-3C19-4156-B67D-779D56F72B0D}"/>
              </a:ext>
            </a:extLst>
          </p:cNvPr>
          <p:cNvCxnSpPr>
            <a:cxnSpLocks/>
          </p:cNvCxnSpPr>
          <p:nvPr/>
        </p:nvCxnSpPr>
        <p:spPr>
          <a:xfrm flipV="1">
            <a:off x="8957840" y="1654198"/>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5C9E31D-5079-4539-9922-2AFD362C060E}"/>
              </a:ext>
            </a:extLst>
          </p:cNvPr>
          <p:cNvCxnSpPr>
            <a:cxnSpLocks/>
          </p:cNvCxnSpPr>
          <p:nvPr/>
        </p:nvCxnSpPr>
        <p:spPr>
          <a:xfrm flipV="1">
            <a:off x="9398842" y="3946821"/>
            <a:ext cx="0" cy="2035551"/>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CB1715FA-45B2-43FF-AA3B-C782DFBC62EE}"/>
              </a:ext>
            </a:extLst>
          </p:cNvPr>
          <p:cNvSpPr txBox="1"/>
          <p:nvPr/>
        </p:nvSpPr>
        <p:spPr>
          <a:xfrm>
            <a:off x="8361050" y="846445"/>
            <a:ext cx="461665" cy="2298725"/>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中国经济进入新常态</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8CC5BD3C-6238-421A-9A19-D3A7870B4CAB}"/>
              </a:ext>
            </a:extLst>
          </p:cNvPr>
          <p:cNvSpPr txBox="1"/>
          <p:nvPr/>
        </p:nvSpPr>
        <p:spPr>
          <a:xfrm>
            <a:off x="8290556" y="3976003"/>
            <a:ext cx="1015663" cy="2035552"/>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阿里巴巴集团</a:t>
            </a:r>
            <a:r>
              <a:rPr lang="zh-CN" altLang="zh-CN" dirty="0">
                <a:latin typeface="宋体" panose="02010600030101010101" pitchFamily="2" charset="-122"/>
                <a:ea typeface="宋体" panose="02010600030101010101" pitchFamily="2" charset="-122"/>
              </a:rPr>
              <a:t>于纽约证卷交易所正式</a:t>
            </a:r>
            <a:r>
              <a:rPr lang="zh-CN" altLang="zh-CN" b="1" dirty="0">
                <a:solidFill>
                  <a:srgbClr val="FF0000"/>
                </a:solidFill>
                <a:latin typeface="宋体" panose="02010600030101010101" pitchFamily="2" charset="-122"/>
                <a:ea typeface="宋体" panose="02010600030101010101" pitchFamily="2" charset="-122"/>
              </a:rPr>
              <a:t>挂牌上市</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2" name="TextBox 7">
            <a:extLst>
              <a:ext uri="{FF2B5EF4-FFF2-40B4-BE49-F238E27FC236}">
                <a16:creationId xmlns:a16="http://schemas.microsoft.com/office/drawing/2014/main" id="{4EC0963F-0DBE-4759-BE5C-8DE967A752C7}"/>
              </a:ext>
            </a:extLst>
          </p:cNvPr>
          <p:cNvSpPr txBox="1">
            <a:spLocks noChangeArrowheads="1"/>
          </p:cNvSpPr>
          <p:nvPr/>
        </p:nvSpPr>
        <p:spPr bwMode="auto">
          <a:xfrm>
            <a:off x="586517" y="3375043"/>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47" name="流程图: 预定义过程 35846">
            <a:extLst>
              <a:ext uri="{FF2B5EF4-FFF2-40B4-BE49-F238E27FC236}">
                <a16:creationId xmlns:a16="http://schemas.microsoft.com/office/drawing/2014/main" id="{2F93449A-34B4-4880-9909-B14ABAB808F4}"/>
              </a:ext>
            </a:extLst>
          </p:cNvPr>
          <p:cNvSpPr/>
          <p:nvPr/>
        </p:nvSpPr>
        <p:spPr>
          <a:xfrm>
            <a:off x="4605184" y="211138"/>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改革开放历程</a:t>
            </a:r>
          </a:p>
        </p:txBody>
      </p:sp>
      <p:sp>
        <p:nvSpPr>
          <p:cNvPr id="78" name="流程图: 预定义过程 77">
            <a:extLst>
              <a:ext uri="{FF2B5EF4-FFF2-40B4-BE49-F238E27FC236}">
                <a16:creationId xmlns:a16="http://schemas.microsoft.com/office/drawing/2014/main" id="{C344AE33-F2EE-49C6-AAD7-D1BF43864BD2}"/>
              </a:ext>
            </a:extLst>
          </p:cNvPr>
          <p:cNvSpPr/>
          <p:nvPr/>
        </p:nvSpPr>
        <p:spPr>
          <a:xfrm>
            <a:off x="4656807" y="6125942"/>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马云人生轨迹</a:t>
            </a:r>
          </a:p>
        </p:txBody>
      </p:sp>
    </p:spTree>
    <p:extLst>
      <p:ext uri="{BB962C8B-B14F-4D97-AF65-F5344CB8AC3E}">
        <p14:creationId xmlns:p14="http://schemas.microsoft.com/office/powerpoint/2010/main" val="3630271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849"/>
                                        </p:tgtEl>
                                        <p:attrNameLst>
                                          <p:attrName>style.visibility</p:attrName>
                                        </p:attrNameLst>
                                      </p:cBhvr>
                                      <p:to>
                                        <p:strVal val="visible"/>
                                      </p:to>
                                    </p:set>
                                    <p:animEffect transition="in" filter="fade">
                                      <p:cBhvr>
                                        <p:cTn id="20" dur="500"/>
                                        <p:tgtEl>
                                          <p:spTgt spid="3584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down)">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down)">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7">
                                            <p:txEl>
                                              <p:pRg st="0" end="0"/>
                                            </p:txEl>
                                          </p:spTgt>
                                        </p:tgtEl>
                                        <p:attrNameLst>
                                          <p:attrName>style.visibility</p:attrName>
                                        </p:attrNameLst>
                                      </p:cBhvr>
                                      <p:to>
                                        <p:strVal val="visible"/>
                                      </p:to>
                                    </p:set>
                                    <p:animEffect transition="in" filter="wipe(down)">
                                      <p:cBhvr>
                                        <p:cTn id="63" dur="500"/>
                                        <p:tgtEl>
                                          <p:spTgt spid="47">
                                            <p:txEl>
                                              <p:pRg st="0" end="0"/>
                                            </p:txEl>
                                          </p:spTgt>
                                        </p:tgtEl>
                                      </p:cBhvr>
                                    </p:animEffect>
                                  </p:childTnLst>
                                </p:cTn>
                              </p:par>
                              <p:par>
                                <p:cTn id="64" presetID="22" presetClass="entr" presetSubtype="4" fill="hold" nodeType="withEffect">
                                  <p:stCondLst>
                                    <p:cond delay="0"/>
                                  </p:stCondLst>
                                  <p:childTnLst>
                                    <p:set>
                                      <p:cBhvr>
                                        <p:cTn id="65" dur="1" fill="hold">
                                          <p:stCondLst>
                                            <p:cond delay="0"/>
                                          </p:stCondLst>
                                        </p:cTn>
                                        <p:tgtEl>
                                          <p:spTgt spid="47">
                                            <p:txEl>
                                              <p:pRg st="1" end="1"/>
                                            </p:txEl>
                                          </p:spTgt>
                                        </p:tgtEl>
                                        <p:attrNameLst>
                                          <p:attrName>style.visibility</p:attrName>
                                        </p:attrNameLst>
                                      </p:cBhvr>
                                      <p:to>
                                        <p:strVal val="visible"/>
                                      </p:to>
                                    </p:set>
                                    <p:animEffect transition="in" filter="wipe(down)">
                                      <p:cBhvr>
                                        <p:cTn id="66" dur="500"/>
                                        <p:tgtEl>
                                          <p:spTgt spid="47">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ipe(down)">
                                      <p:cBhvr>
                                        <p:cTn id="71" dur="500"/>
                                        <p:tgtEl>
                                          <p:spTgt spid="5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wipe(down)">
                                      <p:cBhvr>
                                        <p:cTn id="76" dur="500"/>
                                        <p:tgtEl>
                                          <p:spTgt spid="5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wipe(down)">
                                      <p:cBhvr>
                                        <p:cTn id="90" dur="500"/>
                                        <p:tgtEl>
                                          <p:spTgt spid="5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wipe(down)">
                                      <p:cBhvr>
                                        <p:cTn id="95" dur="500"/>
                                        <p:tgtEl>
                                          <p:spTgt spid="5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wipe(down)">
                                      <p:cBhvr>
                                        <p:cTn id="100" dur="500"/>
                                        <p:tgtEl>
                                          <p:spTgt spid="55"/>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wipe(down)">
                                      <p:cBhvr>
                                        <p:cTn id="105" dur="500"/>
                                        <p:tgtEl>
                                          <p:spTgt spid="5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500"/>
                                        <p:tgtEl>
                                          <p:spTgt spid="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down)">
                                      <p:cBhvr>
                                        <p:cTn id="115" dur="500"/>
                                        <p:tgtEl>
                                          <p:spTgt spid="5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wipe(down)">
                                      <p:cBhvr>
                                        <p:cTn id="120" dur="500"/>
                                        <p:tgtEl>
                                          <p:spTgt spid="61"/>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59"/>
                                        </p:tgtEl>
                                        <p:attrNameLst>
                                          <p:attrName>style.visibility</p:attrName>
                                        </p:attrNameLst>
                                      </p:cBhvr>
                                      <p:to>
                                        <p:strVal val="visible"/>
                                      </p:to>
                                    </p:set>
                                    <p:animEffect transition="in" filter="wipe(down)">
                                      <p:cBhvr>
                                        <p:cTn id="125" dur="500"/>
                                        <p:tgtEl>
                                          <p:spTgt spid="5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62">
                                            <p:txEl>
                                              <p:pRg st="0" end="0"/>
                                            </p:txEl>
                                          </p:spTgt>
                                        </p:tgtEl>
                                        <p:attrNameLst>
                                          <p:attrName>style.visibility</p:attrName>
                                        </p:attrNameLst>
                                      </p:cBhvr>
                                      <p:to>
                                        <p:strVal val="visible"/>
                                      </p:to>
                                    </p:set>
                                    <p:animEffect transition="in" filter="wipe(down)">
                                      <p:cBhvr>
                                        <p:cTn id="130" dur="500"/>
                                        <p:tgtEl>
                                          <p:spTgt spid="62">
                                            <p:txEl>
                                              <p:pRg st="0" end="0"/>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fade">
                                      <p:cBhvr>
                                        <p:cTn id="135" dur="500"/>
                                        <p:tgtEl>
                                          <p:spTgt spid="2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63"/>
                                        </p:tgtEl>
                                        <p:attrNameLst>
                                          <p:attrName>style.visibility</p:attrName>
                                        </p:attrNameLst>
                                      </p:cBhvr>
                                      <p:to>
                                        <p:strVal val="visible"/>
                                      </p:to>
                                    </p:set>
                                    <p:animEffect transition="in" filter="wipe(down)">
                                      <p:cBhvr>
                                        <p:cTn id="140" dur="500"/>
                                        <p:tgtEl>
                                          <p:spTgt spid="63"/>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wipe(down)">
                                      <p:cBhvr>
                                        <p:cTn id="145" dur="500"/>
                                        <p:tgtEl>
                                          <p:spTgt spid="66"/>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64"/>
                                        </p:tgtEl>
                                        <p:attrNameLst>
                                          <p:attrName>style.visibility</p:attrName>
                                        </p:attrNameLst>
                                      </p:cBhvr>
                                      <p:to>
                                        <p:strVal val="visible"/>
                                      </p:to>
                                    </p:set>
                                    <p:animEffect transition="in" filter="wipe(down)">
                                      <p:cBhvr>
                                        <p:cTn id="150" dur="500"/>
                                        <p:tgtEl>
                                          <p:spTgt spid="64"/>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wipe(down)">
                                      <p:cBhvr>
                                        <p:cTn id="15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P spid="20" grpId="0"/>
      <p:bldP spid="21" grpId="0"/>
      <p:bldP spid="22" grpId="0"/>
      <p:bldP spid="23" grpId="0"/>
      <p:bldP spid="40" grpId="0"/>
      <p:bldP spid="44" grpId="0"/>
      <p:bldP spid="53" grpId="0"/>
      <p:bldP spid="56" grpId="0"/>
      <p:bldP spid="57" grpId="0"/>
      <p:bldP spid="61" grpId="0"/>
      <p:bldP spid="66" grpId="0"/>
      <p:bldP spid="67" grpId="0"/>
      <p:bldP spid="7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pic>
        <p:nvPicPr>
          <p:cNvPr id="7170" name="图片 4">
            <a:extLst>
              <a:ext uri="{FF2B5EF4-FFF2-40B4-BE49-F238E27FC236}">
                <a16:creationId xmlns:a16="http://schemas.microsoft.com/office/drawing/2014/main" id="{664E7E98-5369-4C8C-B3A5-88700DC2E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131" y="1785832"/>
            <a:ext cx="2542063" cy="248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8">
            <a:extLst>
              <a:ext uri="{FF2B5EF4-FFF2-40B4-BE49-F238E27FC236}">
                <a16:creationId xmlns:a16="http://schemas.microsoft.com/office/drawing/2014/main" id="{1908A3B7-9064-4A4B-B01B-5C85A029CD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788" y="1785833"/>
            <a:ext cx="2542062" cy="2489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11">
            <a:extLst>
              <a:ext uri="{FF2B5EF4-FFF2-40B4-BE49-F238E27FC236}">
                <a16:creationId xmlns:a16="http://schemas.microsoft.com/office/drawing/2014/main" id="{E6D1E2BE-FA24-403F-9A63-DD1173536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8304" y="1717120"/>
            <a:ext cx="2755599" cy="269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13">
            <a:extLst>
              <a:ext uri="{FF2B5EF4-FFF2-40B4-BE49-F238E27FC236}">
                <a16:creationId xmlns:a16="http://schemas.microsoft.com/office/drawing/2014/main" id="{9D5CFC2C-706B-4793-9E04-686837494B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006" y="1803009"/>
            <a:ext cx="2506981" cy="245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83735168-002C-4432-8EC7-8DA405DF0D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6">
            <a:extLst>
              <a:ext uri="{FF2B5EF4-FFF2-40B4-BE49-F238E27FC236}">
                <a16:creationId xmlns:a16="http://schemas.microsoft.com/office/drawing/2014/main" id="{309873E0-41D0-48AB-8E54-8E2ED958D7CC}"/>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9464" name="TextBox 7">
            <a:extLst>
              <a:ext uri="{FF2B5EF4-FFF2-40B4-BE49-F238E27FC236}">
                <a16:creationId xmlns:a16="http://schemas.microsoft.com/office/drawing/2014/main" id="{59A0B262-CDE2-4A2B-847F-B5814D98E6AE}"/>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sp>
        <p:nvSpPr>
          <p:cNvPr id="27" name="TextBox 7">
            <a:extLst>
              <a:ext uri="{FF2B5EF4-FFF2-40B4-BE49-F238E27FC236}">
                <a16:creationId xmlns:a16="http://schemas.microsoft.com/office/drawing/2014/main" id="{BAF9BB51-64DB-4318-9442-93D8654366DE}"/>
              </a:ext>
            </a:extLst>
          </p:cNvPr>
          <p:cNvSpPr txBox="1"/>
          <p:nvPr/>
        </p:nvSpPr>
        <p:spPr>
          <a:xfrm>
            <a:off x="1490982" y="2653476"/>
            <a:ext cx="1366837"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个人努力</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19473" name="图片 15">
            <a:extLst>
              <a:ext uri="{FF2B5EF4-FFF2-40B4-BE49-F238E27FC236}">
                <a16:creationId xmlns:a16="http://schemas.microsoft.com/office/drawing/2014/main" id="{EF691789-7C31-4D22-83E9-A7179D3561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6825" y="2787647"/>
            <a:ext cx="2333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图片 17">
            <a:extLst>
              <a:ext uri="{FF2B5EF4-FFF2-40B4-BE49-F238E27FC236}">
                <a16:creationId xmlns:a16="http://schemas.microsoft.com/office/drawing/2014/main" id="{F31F76AD-2C04-4D21-A18F-77ED469D4F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2026" y="2749549"/>
            <a:ext cx="2333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图片 57">
            <a:extLst>
              <a:ext uri="{FF2B5EF4-FFF2-40B4-BE49-F238E27FC236}">
                <a16:creationId xmlns:a16="http://schemas.microsoft.com/office/drawing/2014/main" id="{257CD480-4745-43F1-BAEF-7D233D4C02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5054" y="2749548"/>
            <a:ext cx="2333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文本框 58">
            <a:extLst>
              <a:ext uri="{FF2B5EF4-FFF2-40B4-BE49-F238E27FC236}">
                <a16:creationId xmlns:a16="http://schemas.microsoft.com/office/drawing/2014/main" id="{51BA015F-C1A7-451A-B872-CA862A00E54F}"/>
              </a:ext>
            </a:extLst>
          </p:cNvPr>
          <p:cNvSpPr txBox="1">
            <a:spLocks noChangeArrowheads="1"/>
          </p:cNvSpPr>
          <p:nvPr/>
        </p:nvSpPr>
        <p:spPr bwMode="auto">
          <a:xfrm>
            <a:off x="1770860" y="5229225"/>
            <a:ext cx="86883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l"/>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可以说，马云和时代互相成就。马云的成功离不开时代的发展，而马云的出现也让中国在信息产业和经济等方面高速发展。</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31" name="直接连接符 30">
            <a:extLst>
              <a:ext uri="{FF2B5EF4-FFF2-40B4-BE49-F238E27FC236}">
                <a16:creationId xmlns:a16="http://schemas.microsoft.com/office/drawing/2014/main" id="{FBDD3B55-AA49-4EAE-A78D-99C1DB679C49}"/>
              </a:ext>
            </a:extLst>
          </p:cNvPr>
          <p:cNvCxnSpPr>
            <a:cxnSpLocks/>
          </p:cNvCxnSpPr>
          <p:nvPr/>
        </p:nvCxnSpPr>
        <p:spPr>
          <a:xfrm>
            <a:off x="1595438" y="5229225"/>
            <a:ext cx="0" cy="692150"/>
          </a:xfrm>
          <a:prstGeom prst="line">
            <a:avLst/>
          </a:prstGeom>
          <a:ln w="57150">
            <a:solidFill>
              <a:srgbClr val="CBB68E"/>
            </a:solidFill>
          </a:ln>
        </p:spPr>
        <p:style>
          <a:lnRef idx="1">
            <a:schemeClr val="accent1"/>
          </a:lnRef>
          <a:fillRef idx="0">
            <a:schemeClr val="accent1"/>
          </a:fillRef>
          <a:effectRef idx="0">
            <a:schemeClr val="accent1"/>
          </a:effectRef>
          <a:fontRef idx="minor">
            <a:schemeClr val="tx1"/>
          </a:fontRef>
        </p:style>
      </p:cxnSp>
      <p:sp>
        <p:nvSpPr>
          <p:cNvPr id="22" name="TextBox 7">
            <a:extLst>
              <a:ext uri="{FF2B5EF4-FFF2-40B4-BE49-F238E27FC236}">
                <a16:creationId xmlns:a16="http://schemas.microsoft.com/office/drawing/2014/main" id="{0C4DE14C-8A8F-4EAB-92A7-84E1CC5E889A}"/>
              </a:ext>
            </a:extLst>
          </p:cNvPr>
          <p:cNvSpPr txBox="1"/>
          <p:nvPr/>
        </p:nvSpPr>
        <p:spPr>
          <a:xfrm>
            <a:off x="4170759" y="2653476"/>
            <a:ext cx="1366837"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时代发展</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FA969BB9-1693-4B85-ABC9-BED0AF240425}"/>
              </a:ext>
            </a:extLst>
          </p:cNvPr>
          <p:cNvSpPr txBox="1"/>
          <p:nvPr/>
        </p:nvSpPr>
        <p:spPr>
          <a:xfrm>
            <a:off x="6760612" y="2666173"/>
            <a:ext cx="1341988"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把握机遇</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C4D2E31A-4A84-4E26-8383-6BEB63532FF2}"/>
              </a:ext>
            </a:extLst>
          </p:cNvPr>
          <p:cNvSpPr txBox="1"/>
          <p:nvPr/>
        </p:nvSpPr>
        <p:spPr>
          <a:xfrm>
            <a:off x="9533724" y="2700731"/>
            <a:ext cx="1909778"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马云的成功</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500"/>
                                        <p:tgtEl>
                                          <p:spTgt spid="717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fade">
                                      <p:cBhvr>
                                        <p:cTn id="11" dur="500"/>
                                        <p:tgtEl>
                                          <p:spTgt spid="7170"/>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71"/>
                                        </p:tgtEl>
                                        <p:attrNameLst>
                                          <p:attrName>style.visibility</p:attrName>
                                        </p:attrNameLst>
                                      </p:cBhvr>
                                      <p:to>
                                        <p:strVal val="visible"/>
                                      </p:to>
                                    </p:set>
                                    <p:animEffect transition="in" filter="fade">
                                      <p:cBhvr>
                                        <p:cTn id="15" dur="500"/>
                                        <p:tgtEl>
                                          <p:spTgt spid="7171"/>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172"/>
                                        </p:tgtEl>
                                        <p:attrNameLst>
                                          <p:attrName>style.visibility</p:attrName>
                                        </p:attrNameLst>
                                      </p:cBhvr>
                                      <p:to>
                                        <p:strVal val="visible"/>
                                      </p:to>
                                    </p:set>
                                    <p:animEffect transition="in" filter="fade">
                                      <p:cBhvr>
                                        <p:cTn id="19" dur="500"/>
                                        <p:tgtEl>
                                          <p:spTgt spid="7172"/>
                                        </p:tgtEl>
                                      </p:cBhvr>
                                    </p:animEffect>
                                  </p:childTnLst>
                                </p:cTn>
                              </p:par>
                            </p:childTnLst>
                          </p:cTn>
                        </p:par>
                        <p:par>
                          <p:cTn id="20" fill="hold" nodeType="afterGroup">
                            <p:stCondLst>
                              <p:cond delay="2000"/>
                            </p:stCondLst>
                            <p:childTnLst>
                              <p:par>
                                <p:cTn id="21" presetID="26" presetClass="emph" presetSubtype="0" repeatCount="indefinite" fill="hold" nodeType="afterEffect">
                                  <p:stCondLst>
                                    <p:cond delay="0"/>
                                  </p:stCondLst>
                                  <p:childTnLst>
                                    <p:animEffect transition="out" filter="fade">
                                      <p:cBhvr>
                                        <p:cTn id="22" dur="2000" tmFilter="0, 0; .2, .5; .8, .5; 1, 0"/>
                                        <p:tgtEl>
                                          <p:spTgt spid="4"/>
                                        </p:tgtEl>
                                      </p:cBhvr>
                                    </p:animEffect>
                                    <p:animScale>
                                      <p:cBhvr>
                                        <p:cTn id="23"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2">
            <a:extLst>
              <a:ext uri="{FF2B5EF4-FFF2-40B4-BE49-F238E27FC236}">
                <a16:creationId xmlns:a16="http://schemas.microsoft.com/office/drawing/2014/main" id="{6FC009A1-54C5-46B7-9D07-CE7DA6028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31">
            <a:extLst>
              <a:ext uri="{FF2B5EF4-FFF2-40B4-BE49-F238E27FC236}">
                <a16:creationId xmlns:a16="http://schemas.microsoft.com/office/drawing/2014/main" id="{CA3F7DD6-7E2D-4D81-990B-8ABAB3FAF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76688"/>
            <a:ext cx="1219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Box 6">
            <a:extLst>
              <a:ext uri="{FF2B5EF4-FFF2-40B4-BE49-F238E27FC236}">
                <a16:creationId xmlns:a16="http://schemas.microsoft.com/office/drawing/2014/main" id="{6227C9B8-090B-4BEC-B7B2-68D3D29288AF}"/>
              </a:ext>
            </a:extLst>
          </p:cNvPr>
          <p:cNvSpPr txBox="1">
            <a:spLocks noChangeArrowheads="1"/>
          </p:cNvSpPr>
          <p:nvPr/>
        </p:nvSpPr>
        <p:spPr bwMode="auto">
          <a:xfrm>
            <a:off x="1292225" y="1917700"/>
            <a:ext cx="3914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7200">
                <a:solidFill>
                  <a:srgbClr val="B83F2B"/>
                </a:solidFill>
                <a:latin typeface="Impact" panose="020B0806030902050204" pitchFamily="34" charset="0"/>
              </a:rPr>
              <a:t>CONTENTS</a:t>
            </a:r>
            <a:endParaRPr lang="zh-CN" altLang="en-US" sz="7200">
              <a:solidFill>
                <a:srgbClr val="B83F2B"/>
              </a:solidFill>
              <a:latin typeface="Impact" panose="020B0806030902050204" pitchFamily="34" charset="0"/>
            </a:endParaRPr>
          </a:p>
        </p:txBody>
      </p:sp>
      <p:sp>
        <p:nvSpPr>
          <p:cNvPr id="3076" name="TextBox 7">
            <a:extLst>
              <a:ext uri="{FF2B5EF4-FFF2-40B4-BE49-F238E27FC236}">
                <a16:creationId xmlns:a16="http://schemas.microsoft.com/office/drawing/2014/main" id="{48A4F3C7-B6F6-4D94-82AC-4B1A01E1FC4A}"/>
              </a:ext>
            </a:extLst>
          </p:cNvPr>
          <p:cNvSpPr txBox="1">
            <a:spLocks noChangeArrowheads="1"/>
          </p:cNvSpPr>
          <p:nvPr/>
        </p:nvSpPr>
        <p:spPr bwMode="auto">
          <a:xfrm>
            <a:off x="1697038" y="2517775"/>
            <a:ext cx="13128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a:solidFill>
                  <a:srgbClr val="D1BE95"/>
                </a:solidFill>
                <a:latin typeface="苹方 特粗" panose="020B0800000000000000" pitchFamily="34" charset="-122"/>
                <a:ea typeface="苹方 特粗" panose="020B0800000000000000" pitchFamily="34" charset="-122"/>
              </a:rPr>
              <a:t>目录</a:t>
            </a:r>
            <a:endParaRPr lang="en-US" altLang="zh-CN" sz="4400">
              <a:solidFill>
                <a:srgbClr val="D1BE95"/>
              </a:solidFill>
              <a:latin typeface="苹方 特粗" panose="020B0800000000000000" pitchFamily="34" charset="-122"/>
              <a:ea typeface="苹方 特粗" panose="020B0800000000000000" pitchFamily="34" charset="-122"/>
            </a:endParaRPr>
          </a:p>
        </p:txBody>
      </p:sp>
      <p:sp>
        <p:nvSpPr>
          <p:cNvPr id="18438" name="TextBox 6">
            <a:extLst>
              <a:ext uri="{FF2B5EF4-FFF2-40B4-BE49-F238E27FC236}">
                <a16:creationId xmlns:a16="http://schemas.microsoft.com/office/drawing/2014/main" id="{36B92166-4B5E-446C-98EC-96BB3849D08C}"/>
              </a:ext>
            </a:extLst>
          </p:cNvPr>
          <p:cNvSpPr txBox="1">
            <a:spLocks noChangeArrowheads="1"/>
          </p:cNvSpPr>
          <p:nvPr/>
        </p:nvSpPr>
        <p:spPr bwMode="auto">
          <a:xfrm>
            <a:off x="7148513" y="825500"/>
            <a:ext cx="2284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1</a:t>
            </a:r>
            <a:endParaRPr lang="zh-CN" altLang="en-US" sz="4000">
              <a:solidFill>
                <a:srgbClr val="B83F2B"/>
              </a:solidFill>
              <a:latin typeface="Impact" panose="020B0806030902050204" pitchFamily="34" charset="0"/>
            </a:endParaRPr>
          </a:p>
        </p:txBody>
      </p:sp>
      <p:sp>
        <p:nvSpPr>
          <p:cNvPr id="15367" name="TextBox 7">
            <a:extLst>
              <a:ext uri="{FF2B5EF4-FFF2-40B4-BE49-F238E27FC236}">
                <a16:creationId xmlns:a16="http://schemas.microsoft.com/office/drawing/2014/main" id="{9C9044AB-3956-4331-9995-BA724DA0DB28}"/>
              </a:ext>
            </a:extLst>
          </p:cNvPr>
          <p:cNvSpPr txBox="1">
            <a:spLocks noChangeArrowheads="1"/>
          </p:cNvSpPr>
          <p:nvPr/>
        </p:nvSpPr>
        <p:spPr bwMode="auto">
          <a:xfrm>
            <a:off x="7761288" y="1185863"/>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dirty="0">
                <a:solidFill>
                  <a:srgbClr val="D1BE95"/>
                </a:solidFill>
                <a:latin typeface="苹方 特粗" panose="020B0800000000000000" pitchFamily="34" charset="-122"/>
                <a:ea typeface="苹方 特粗" panose="020B0800000000000000" pitchFamily="34" charset="-122"/>
              </a:rPr>
              <a:t>请输入您的标题</a:t>
            </a:r>
            <a:endParaRPr lang="en-US" altLang="zh-CN" sz="2000" dirty="0">
              <a:solidFill>
                <a:srgbClr val="D1BE95"/>
              </a:solidFill>
              <a:latin typeface="苹方 特粗" panose="020B0800000000000000" pitchFamily="34" charset="-122"/>
              <a:ea typeface="苹方 特粗" panose="020B0800000000000000" pitchFamily="34" charset="-122"/>
            </a:endParaRPr>
          </a:p>
        </p:txBody>
      </p:sp>
      <p:sp>
        <p:nvSpPr>
          <p:cNvPr id="15368" name="TextBox 7">
            <a:extLst>
              <a:ext uri="{FF2B5EF4-FFF2-40B4-BE49-F238E27FC236}">
                <a16:creationId xmlns:a16="http://schemas.microsoft.com/office/drawing/2014/main" id="{02A09239-9878-43A0-8425-AEFE830535D3}"/>
              </a:ext>
            </a:extLst>
          </p:cNvPr>
          <p:cNvSpPr txBox="1">
            <a:spLocks noChangeArrowheads="1"/>
          </p:cNvSpPr>
          <p:nvPr/>
        </p:nvSpPr>
        <p:spPr bwMode="auto">
          <a:xfrm>
            <a:off x="7799388" y="1587500"/>
            <a:ext cx="2876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dirty="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dirty="0">
              <a:solidFill>
                <a:srgbClr val="D1BE95"/>
              </a:solidFill>
              <a:latin typeface="苹方 特粗" panose="020B0800000000000000" pitchFamily="34" charset="-122"/>
              <a:ea typeface="苹方 特粗" panose="020B0800000000000000" pitchFamily="34" charset="-122"/>
            </a:endParaRPr>
          </a:p>
        </p:txBody>
      </p:sp>
      <p:sp>
        <p:nvSpPr>
          <p:cNvPr id="18441" name="TextBox 6">
            <a:extLst>
              <a:ext uri="{FF2B5EF4-FFF2-40B4-BE49-F238E27FC236}">
                <a16:creationId xmlns:a16="http://schemas.microsoft.com/office/drawing/2014/main" id="{81AE2FCC-8518-4DB1-84FC-45DDB2CCC7FD}"/>
              </a:ext>
            </a:extLst>
          </p:cNvPr>
          <p:cNvSpPr txBox="1">
            <a:spLocks noChangeArrowheads="1"/>
          </p:cNvSpPr>
          <p:nvPr/>
        </p:nvSpPr>
        <p:spPr bwMode="auto">
          <a:xfrm>
            <a:off x="7110413" y="2109788"/>
            <a:ext cx="234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2</a:t>
            </a:r>
            <a:endParaRPr lang="zh-CN" altLang="en-US" sz="4000">
              <a:solidFill>
                <a:srgbClr val="B83F2B"/>
              </a:solidFill>
              <a:latin typeface="Impact" panose="020B0806030902050204" pitchFamily="34" charset="0"/>
            </a:endParaRPr>
          </a:p>
        </p:txBody>
      </p:sp>
      <p:sp>
        <p:nvSpPr>
          <p:cNvPr id="15370" name="TextBox 7">
            <a:extLst>
              <a:ext uri="{FF2B5EF4-FFF2-40B4-BE49-F238E27FC236}">
                <a16:creationId xmlns:a16="http://schemas.microsoft.com/office/drawing/2014/main" id="{46B0F765-D5F6-41D9-8127-E050BA3C31DF}"/>
              </a:ext>
            </a:extLst>
          </p:cNvPr>
          <p:cNvSpPr txBox="1">
            <a:spLocks noChangeArrowheads="1"/>
          </p:cNvSpPr>
          <p:nvPr/>
        </p:nvSpPr>
        <p:spPr bwMode="auto">
          <a:xfrm>
            <a:off x="7721600" y="2468563"/>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1" name="TextBox 7">
            <a:extLst>
              <a:ext uri="{FF2B5EF4-FFF2-40B4-BE49-F238E27FC236}">
                <a16:creationId xmlns:a16="http://schemas.microsoft.com/office/drawing/2014/main" id="{06AC8480-0D8F-4C83-8451-D335E079DB93}"/>
              </a:ext>
            </a:extLst>
          </p:cNvPr>
          <p:cNvSpPr txBox="1">
            <a:spLocks noChangeArrowheads="1"/>
          </p:cNvSpPr>
          <p:nvPr/>
        </p:nvSpPr>
        <p:spPr bwMode="auto">
          <a:xfrm>
            <a:off x="7761288" y="2871788"/>
            <a:ext cx="2876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sp>
        <p:nvSpPr>
          <p:cNvPr id="18444" name="TextBox 6">
            <a:extLst>
              <a:ext uri="{FF2B5EF4-FFF2-40B4-BE49-F238E27FC236}">
                <a16:creationId xmlns:a16="http://schemas.microsoft.com/office/drawing/2014/main" id="{29F050D1-E974-4756-8CB6-D07B87C61939}"/>
              </a:ext>
            </a:extLst>
          </p:cNvPr>
          <p:cNvSpPr txBox="1">
            <a:spLocks noChangeArrowheads="1"/>
          </p:cNvSpPr>
          <p:nvPr/>
        </p:nvSpPr>
        <p:spPr bwMode="auto">
          <a:xfrm>
            <a:off x="7148513" y="3340100"/>
            <a:ext cx="2360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3</a:t>
            </a:r>
            <a:endParaRPr lang="zh-CN" altLang="en-US" sz="4000">
              <a:solidFill>
                <a:srgbClr val="B83F2B"/>
              </a:solidFill>
              <a:latin typeface="Impact" panose="020B0806030902050204" pitchFamily="34" charset="0"/>
            </a:endParaRPr>
          </a:p>
        </p:txBody>
      </p:sp>
      <p:sp>
        <p:nvSpPr>
          <p:cNvPr id="15373" name="TextBox 7">
            <a:extLst>
              <a:ext uri="{FF2B5EF4-FFF2-40B4-BE49-F238E27FC236}">
                <a16:creationId xmlns:a16="http://schemas.microsoft.com/office/drawing/2014/main" id="{D4D4BA23-790B-4AD1-8E75-FC48445A0031}"/>
              </a:ext>
            </a:extLst>
          </p:cNvPr>
          <p:cNvSpPr txBox="1">
            <a:spLocks noChangeArrowheads="1"/>
          </p:cNvSpPr>
          <p:nvPr/>
        </p:nvSpPr>
        <p:spPr bwMode="auto">
          <a:xfrm>
            <a:off x="7761288" y="3700463"/>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4" name="TextBox 7">
            <a:extLst>
              <a:ext uri="{FF2B5EF4-FFF2-40B4-BE49-F238E27FC236}">
                <a16:creationId xmlns:a16="http://schemas.microsoft.com/office/drawing/2014/main" id="{1BD1222D-6FC5-4A82-A209-A3D1FE2B2F03}"/>
              </a:ext>
            </a:extLst>
          </p:cNvPr>
          <p:cNvSpPr txBox="1">
            <a:spLocks noChangeArrowheads="1"/>
          </p:cNvSpPr>
          <p:nvPr/>
        </p:nvSpPr>
        <p:spPr bwMode="auto">
          <a:xfrm>
            <a:off x="7799388" y="4102100"/>
            <a:ext cx="2876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sp>
        <p:nvSpPr>
          <p:cNvPr id="18447" name="TextBox 6">
            <a:extLst>
              <a:ext uri="{FF2B5EF4-FFF2-40B4-BE49-F238E27FC236}">
                <a16:creationId xmlns:a16="http://schemas.microsoft.com/office/drawing/2014/main" id="{A952228E-5623-4203-A015-DF2C131C445D}"/>
              </a:ext>
            </a:extLst>
          </p:cNvPr>
          <p:cNvSpPr txBox="1">
            <a:spLocks noChangeArrowheads="1"/>
          </p:cNvSpPr>
          <p:nvPr/>
        </p:nvSpPr>
        <p:spPr bwMode="auto">
          <a:xfrm>
            <a:off x="7145338" y="4608513"/>
            <a:ext cx="234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4</a:t>
            </a:r>
            <a:endParaRPr lang="zh-CN" altLang="en-US" sz="4000">
              <a:solidFill>
                <a:srgbClr val="B83F2B"/>
              </a:solidFill>
              <a:latin typeface="Impact" panose="020B0806030902050204" pitchFamily="34" charset="0"/>
            </a:endParaRPr>
          </a:p>
        </p:txBody>
      </p:sp>
      <p:sp>
        <p:nvSpPr>
          <p:cNvPr id="15376" name="TextBox 7">
            <a:extLst>
              <a:ext uri="{FF2B5EF4-FFF2-40B4-BE49-F238E27FC236}">
                <a16:creationId xmlns:a16="http://schemas.microsoft.com/office/drawing/2014/main" id="{C8B526B1-CB41-4F67-8A9D-4ECB0FDED910}"/>
              </a:ext>
            </a:extLst>
          </p:cNvPr>
          <p:cNvSpPr txBox="1">
            <a:spLocks noChangeArrowheads="1"/>
          </p:cNvSpPr>
          <p:nvPr/>
        </p:nvSpPr>
        <p:spPr bwMode="auto">
          <a:xfrm>
            <a:off x="7758113" y="4968875"/>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7" name="TextBox 7">
            <a:extLst>
              <a:ext uri="{FF2B5EF4-FFF2-40B4-BE49-F238E27FC236}">
                <a16:creationId xmlns:a16="http://schemas.microsoft.com/office/drawing/2014/main" id="{53B9A3AA-1785-4962-A55A-92417460263D}"/>
              </a:ext>
            </a:extLst>
          </p:cNvPr>
          <p:cNvSpPr txBox="1">
            <a:spLocks noChangeArrowheads="1"/>
          </p:cNvSpPr>
          <p:nvPr/>
        </p:nvSpPr>
        <p:spPr bwMode="auto">
          <a:xfrm>
            <a:off x="7796213" y="5370513"/>
            <a:ext cx="28781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pic>
        <p:nvPicPr>
          <p:cNvPr id="15378" name="图片 6">
            <a:extLst>
              <a:ext uri="{FF2B5EF4-FFF2-40B4-BE49-F238E27FC236}">
                <a16:creationId xmlns:a16="http://schemas.microsoft.com/office/drawing/2014/main" id="{76FF8B42-6CF8-4777-89FE-23CFCCD290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838" y="4486275"/>
            <a:ext cx="214788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a:extLst>
              <a:ext uri="{FF2B5EF4-FFF2-40B4-BE49-F238E27FC236}">
                <a16:creationId xmlns:a16="http://schemas.microsoft.com/office/drawing/2014/main" id="{3040C91C-653C-4AF3-B6E6-6F27289254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75" y="3429000"/>
            <a:ext cx="3567113"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0-#ppt_w/2"/>
                                          </p:val>
                                        </p:tav>
                                        <p:tav tm="100000">
                                          <p:val>
                                            <p:strVal val="#ppt_x"/>
                                          </p:val>
                                        </p:tav>
                                      </p:tavLst>
                                    </p:anim>
                                    <p:anim calcmode="lin" valueType="num">
                                      <p:cBhvr additive="base">
                                        <p:cTn id="8" dur="500" fill="hold"/>
                                        <p:tgtEl>
                                          <p:spTgt spid="307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8438"/>
                                        </p:tgtEl>
                                        <p:attrNameLst>
                                          <p:attrName>style.visibility</p:attrName>
                                        </p:attrNameLst>
                                      </p:cBhvr>
                                      <p:to>
                                        <p:strVal val="visible"/>
                                      </p:to>
                                    </p:set>
                                    <p:anim calcmode="lin" valueType="num">
                                      <p:cBhvr additive="base">
                                        <p:cTn id="12" dur="500" fill="hold"/>
                                        <p:tgtEl>
                                          <p:spTgt spid="18438"/>
                                        </p:tgtEl>
                                        <p:attrNameLst>
                                          <p:attrName>ppt_x</p:attrName>
                                        </p:attrNameLst>
                                      </p:cBhvr>
                                      <p:tavLst>
                                        <p:tav tm="0">
                                          <p:val>
                                            <p:strVal val="1+#ppt_w/2"/>
                                          </p:val>
                                        </p:tav>
                                        <p:tav tm="100000">
                                          <p:val>
                                            <p:strVal val="#ppt_x"/>
                                          </p:val>
                                        </p:tav>
                                      </p:tavLst>
                                    </p:anim>
                                    <p:anim calcmode="lin" valueType="num">
                                      <p:cBhvr additive="base">
                                        <p:cTn id="13" dur="500" fill="hold"/>
                                        <p:tgtEl>
                                          <p:spTgt spid="1843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441"/>
                                        </p:tgtEl>
                                        <p:attrNameLst>
                                          <p:attrName>style.visibility</p:attrName>
                                        </p:attrNameLst>
                                      </p:cBhvr>
                                      <p:to>
                                        <p:strVal val="visible"/>
                                      </p:to>
                                    </p:set>
                                    <p:anim calcmode="lin" valueType="num">
                                      <p:cBhvr additive="base">
                                        <p:cTn id="17" dur="500" fill="hold"/>
                                        <p:tgtEl>
                                          <p:spTgt spid="18441"/>
                                        </p:tgtEl>
                                        <p:attrNameLst>
                                          <p:attrName>ppt_x</p:attrName>
                                        </p:attrNameLst>
                                      </p:cBhvr>
                                      <p:tavLst>
                                        <p:tav tm="0">
                                          <p:val>
                                            <p:strVal val="1+#ppt_w/2"/>
                                          </p:val>
                                        </p:tav>
                                        <p:tav tm="100000">
                                          <p:val>
                                            <p:strVal val="#ppt_x"/>
                                          </p:val>
                                        </p:tav>
                                      </p:tavLst>
                                    </p:anim>
                                    <p:anim calcmode="lin" valueType="num">
                                      <p:cBhvr additive="base">
                                        <p:cTn id="18" dur="500" fill="hold"/>
                                        <p:tgtEl>
                                          <p:spTgt spid="18441"/>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8444"/>
                                        </p:tgtEl>
                                        <p:attrNameLst>
                                          <p:attrName>style.visibility</p:attrName>
                                        </p:attrNameLst>
                                      </p:cBhvr>
                                      <p:to>
                                        <p:strVal val="visible"/>
                                      </p:to>
                                    </p:set>
                                    <p:anim calcmode="lin" valueType="num">
                                      <p:cBhvr additive="base">
                                        <p:cTn id="22" dur="500" fill="hold"/>
                                        <p:tgtEl>
                                          <p:spTgt spid="18444"/>
                                        </p:tgtEl>
                                        <p:attrNameLst>
                                          <p:attrName>ppt_x</p:attrName>
                                        </p:attrNameLst>
                                      </p:cBhvr>
                                      <p:tavLst>
                                        <p:tav tm="0">
                                          <p:val>
                                            <p:strVal val="1+#ppt_w/2"/>
                                          </p:val>
                                        </p:tav>
                                        <p:tav tm="100000">
                                          <p:val>
                                            <p:strVal val="#ppt_x"/>
                                          </p:val>
                                        </p:tav>
                                      </p:tavLst>
                                    </p:anim>
                                    <p:anim calcmode="lin" valueType="num">
                                      <p:cBhvr additive="base">
                                        <p:cTn id="23" dur="500" fill="hold"/>
                                        <p:tgtEl>
                                          <p:spTgt spid="18444"/>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8447"/>
                                        </p:tgtEl>
                                        <p:attrNameLst>
                                          <p:attrName>style.visibility</p:attrName>
                                        </p:attrNameLst>
                                      </p:cBhvr>
                                      <p:to>
                                        <p:strVal val="visible"/>
                                      </p:to>
                                    </p:set>
                                    <p:anim calcmode="lin" valueType="num">
                                      <p:cBhvr additive="base">
                                        <p:cTn id="27" dur="500" fill="hold"/>
                                        <p:tgtEl>
                                          <p:spTgt spid="18447"/>
                                        </p:tgtEl>
                                        <p:attrNameLst>
                                          <p:attrName>ppt_x</p:attrName>
                                        </p:attrNameLst>
                                      </p:cBhvr>
                                      <p:tavLst>
                                        <p:tav tm="0">
                                          <p:val>
                                            <p:strVal val="1+#ppt_w/2"/>
                                          </p:val>
                                        </p:tav>
                                        <p:tav tm="100000">
                                          <p:val>
                                            <p:strVal val="#ppt_x"/>
                                          </p:val>
                                        </p:tav>
                                      </p:tavLst>
                                    </p:anim>
                                    <p:anim calcmode="lin" valueType="num">
                                      <p:cBhvr additive="base">
                                        <p:cTn id="28" dur="500" fill="hold"/>
                                        <p:tgtEl>
                                          <p:spTgt spid="18447"/>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6" presetClass="emph" presetSubtype="0" repeatCount="indefinite" fill="hold" nodeType="afterEffect">
                                  <p:stCondLst>
                                    <p:cond delay="0"/>
                                  </p:stCondLst>
                                  <p:childTnLst>
                                    <p:animEffect transition="out" filter="fade">
                                      <p:cBhvr>
                                        <p:cTn id="31" dur="2000" tmFilter="0, 0; .2, .5; .8, .5; 1, 0"/>
                                        <p:tgtEl>
                                          <p:spTgt spid="29"/>
                                        </p:tgtEl>
                                      </p:cBhvr>
                                    </p:animEffect>
                                    <p:animScale>
                                      <p:cBhvr>
                                        <p:cTn id="32" dur="100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18438" grpId="0"/>
      <p:bldP spid="18441" grpId="0"/>
      <p:bldP spid="18444" grpId="0"/>
      <p:bldP spid="184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7">
            <a:extLst>
              <a:ext uri="{FF2B5EF4-FFF2-40B4-BE49-F238E27FC236}">
                <a16:creationId xmlns:a16="http://schemas.microsoft.com/office/drawing/2014/main" id="{60B76B8C-06D6-4A64-AAF1-4C3F00C76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11">
            <a:extLst>
              <a:ext uri="{FF2B5EF4-FFF2-40B4-BE49-F238E27FC236}">
                <a16:creationId xmlns:a16="http://schemas.microsoft.com/office/drawing/2014/main" id="{C7F8FF8B-0507-4FAF-A624-88D9371D5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00" y="0"/>
            <a:ext cx="8293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6">
            <a:extLst>
              <a:ext uri="{FF2B5EF4-FFF2-40B4-BE49-F238E27FC236}">
                <a16:creationId xmlns:a16="http://schemas.microsoft.com/office/drawing/2014/main" id="{FA9EC8E3-AC8A-4A88-B081-38D6056DA723}"/>
              </a:ext>
            </a:extLst>
          </p:cNvPr>
          <p:cNvSpPr txBox="1">
            <a:spLocks noChangeArrowheads="1"/>
          </p:cNvSpPr>
          <p:nvPr/>
        </p:nvSpPr>
        <p:spPr bwMode="auto">
          <a:xfrm>
            <a:off x="1631950" y="2349500"/>
            <a:ext cx="396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7200">
                <a:solidFill>
                  <a:srgbClr val="CB533E"/>
                </a:solidFill>
                <a:latin typeface="Impact" panose="020B0806030902050204" pitchFamily="34" charset="0"/>
              </a:rPr>
              <a:t>CHAPTER 1</a:t>
            </a:r>
            <a:endParaRPr lang="zh-CN" altLang="en-US" sz="7200">
              <a:solidFill>
                <a:srgbClr val="CB533E"/>
              </a:solidFill>
              <a:latin typeface="Impact" panose="020B0806030902050204" pitchFamily="34" charset="0"/>
            </a:endParaRPr>
          </a:p>
        </p:txBody>
      </p:sp>
      <p:sp>
        <p:nvSpPr>
          <p:cNvPr id="16389" name="TextBox 7">
            <a:extLst>
              <a:ext uri="{FF2B5EF4-FFF2-40B4-BE49-F238E27FC236}">
                <a16:creationId xmlns:a16="http://schemas.microsoft.com/office/drawing/2014/main" id="{77B71558-EFA9-47BE-911F-35B602E5FF28}"/>
              </a:ext>
            </a:extLst>
          </p:cNvPr>
          <p:cNvSpPr txBox="1">
            <a:spLocks noChangeArrowheads="1"/>
          </p:cNvSpPr>
          <p:nvPr/>
        </p:nvSpPr>
        <p:spPr bwMode="auto">
          <a:xfrm>
            <a:off x="1455738" y="2349500"/>
            <a:ext cx="2441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a:solidFill>
                  <a:srgbClr val="D1BE95"/>
                </a:solidFill>
                <a:latin typeface="苹方 特粗" panose="020B0800000000000000" pitchFamily="34" charset="-122"/>
                <a:ea typeface="苹方 特粗" panose="020B0800000000000000" pitchFamily="34" charset="-122"/>
              </a:rPr>
              <a:t>第一部分</a:t>
            </a:r>
            <a:endParaRPr lang="en-US" altLang="zh-CN" sz="4400">
              <a:solidFill>
                <a:srgbClr val="D1BE95"/>
              </a:solidFill>
              <a:latin typeface="苹方 特粗" panose="020B0800000000000000" pitchFamily="34" charset="-122"/>
              <a:ea typeface="苹方 特粗" panose="020B0800000000000000" pitchFamily="34" charset="-122"/>
            </a:endParaRPr>
          </a:p>
        </p:txBody>
      </p:sp>
      <p:sp>
        <p:nvSpPr>
          <p:cNvPr id="32" name="TextBox 7">
            <a:extLst>
              <a:ext uri="{FF2B5EF4-FFF2-40B4-BE49-F238E27FC236}">
                <a16:creationId xmlns:a16="http://schemas.microsoft.com/office/drawing/2014/main" id="{EF5E685A-8A55-4394-8B82-CD01BD030011}"/>
              </a:ext>
            </a:extLst>
          </p:cNvPr>
          <p:cNvSpPr txBox="1"/>
          <p:nvPr/>
        </p:nvSpPr>
        <p:spPr>
          <a:xfrm>
            <a:off x="6743700" y="3549650"/>
            <a:ext cx="3571875" cy="646113"/>
          </a:xfrm>
          <a:prstGeom prst="rect">
            <a:avLst/>
          </a:prstGeom>
          <a:noFill/>
        </p:spPr>
        <p:txBody>
          <a:bodyPr>
            <a:spAutoFit/>
          </a:bodyPr>
          <a:lstStyle/>
          <a:p>
            <a:pPr>
              <a:defRPr/>
            </a:pPr>
            <a:r>
              <a:rPr lang="zh-CN" altLang="en-US" sz="3600" dirty="0">
                <a:solidFill>
                  <a:schemeClr val="tx1">
                    <a:lumMod val="75000"/>
                    <a:lumOff val="25000"/>
                  </a:schemeClr>
                </a:solidFill>
                <a:latin typeface="苹方 特粗" pitchFamily="34" charset="-122"/>
                <a:ea typeface="苹方 特粗" pitchFamily="34" charset="-122"/>
              </a:rPr>
              <a:t>请输入您的标题</a:t>
            </a:r>
            <a:endParaRPr lang="en-US" altLang="zh-CN" sz="3600" dirty="0">
              <a:solidFill>
                <a:schemeClr val="tx1">
                  <a:lumMod val="75000"/>
                  <a:lumOff val="25000"/>
                </a:schemeClr>
              </a:solidFill>
              <a:latin typeface="苹方 特粗" pitchFamily="34" charset="-122"/>
              <a:ea typeface="苹方 特粗" pitchFamily="34" charset="-122"/>
            </a:endParaRPr>
          </a:p>
        </p:txBody>
      </p:sp>
      <p:sp>
        <p:nvSpPr>
          <p:cNvPr id="20487" name="TextBox 7">
            <a:extLst>
              <a:ext uri="{FF2B5EF4-FFF2-40B4-BE49-F238E27FC236}">
                <a16:creationId xmlns:a16="http://schemas.microsoft.com/office/drawing/2014/main" id="{35C4A5BF-7060-4CFE-A92F-DA296A1FD4F1}"/>
              </a:ext>
            </a:extLst>
          </p:cNvPr>
          <p:cNvSpPr txBox="1">
            <a:spLocks noChangeArrowheads="1"/>
          </p:cNvSpPr>
          <p:nvPr/>
        </p:nvSpPr>
        <p:spPr bwMode="auto">
          <a:xfrm>
            <a:off x="6737350" y="4125913"/>
            <a:ext cx="3571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B0A382"/>
                </a:solidFill>
                <a:latin typeface="苹方 特粗" panose="020B0800000000000000" pitchFamily="34" charset="-122"/>
                <a:ea typeface="苹方 特粗" panose="020B0800000000000000" pitchFamily="34" charset="-122"/>
              </a:rPr>
              <a:t>NINDEBIAOTI</a:t>
            </a: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1+#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0487"/>
                                        </p:tgtEl>
                                        <p:attrNameLst>
                                          <p:attrName>style.visibility</p:attrName>
                                        </p:attrNameLst>
                                      </p:cBhvr>
                                      <p:to>
                                        <p:strVal val="visible"/>
                                      </p:to>
                                    </p:set>
                                    <p:animEffect transition="in" filter="fade">
                                      <p:cBhvr>
                                        <p:cTn id="16"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048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9">
            <a:extLst>
              <a:ext uri="{FF2B5EF4-FFF2-40B4-BE49-F238E27FC236}">
                <a16:creationId xmlns:a16="http://schemas.microsoft.com/office/drawing/2014/main" id="{85F8E059-F846-4258-BECA-760238826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60700"/>
            <a:ext cx="121920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F544B88-FD85-4ADA-99BE-9897DA80F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6">
            <a:extLst>
              <a:ext uri="{FF2B5EF4-FFF2-40B4-BE49-F238E27FC236}">
                <a16:creationId xmlns:a16="http://schemas.microsoft.com/office/drawing/2014/main" id="{B1A88EA9-0239-4B2F-8E55-3DFC7DFCE7DA}"/>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6629" name="TextBox 7">
            <a:extLst>
              <a:ext uri="{FF2B5EF4-FFF2-40B4-BE49-F238E27FC236}">
                <a16:creationId xmlns:a16="http://schemas.microsoft.com/office/drawing/2014/main" id="{DF00632D-18A9-47CB-9DB6-A2D0B26DC080}"/>
              </a:ext>
            </a:extLst>
          </p:cNvPr>
          <p:cNvSpPr txBox="1">
            <a:spLocks noChangeArrowheads="1"/>
          </p:cNvSpPr>
          <p:nvPr/>
        </p:nvSpPr>
        <p:spPr bwMode="auto">
          <a:xfrm>
            <a:off x="479425" y="476250"/>
            <a:ext cx="28802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改革时期杰出青年</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26630" name="图片 2">
            <a:extLst>
              <a:ext uri="{FF2B5EF4-FFF2-40B4-BE49-F238E27FC236}">
                <a16:creationId xmlns:a16="http://schemas.microsoft.com/office/drawing/2014/main" id="{25DA1B3A-B80D-4278-80E7-E7657E453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267" y="1117600"/>
            <a:ext cx="3132041"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4F10772A-2D47-4EAF-A96F-AB7087F41E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450" y="825024"/>
            <a:ext cx="8429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图片 13">
            <a:extLst>
              <a:ext uri="{FF2B5EF4-FFF2-40B4-BE49-F238E27FC236}">
                <a16:creationId xmlns:a16="http://schemas.microsoft.com/office/drawing/2014/main" id="{1BC9FA81-E4CF-49AB-A005-2573A1902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9137" y="1103621"/>
            <a:ext cx="3132042" cy="384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27663529-789E-4625-BF2F-DE1DAEA7E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937" y="773827"/>
            <a:ext cx="8429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7">
            <a:extLst>
              <a:ext uri="{FF2B5EF4-FFF2-40B4-BE49-F238E27FC236}">
                <a16:creationId xmlns:a16="http://schemas.microsoft.com/office/drawing/2014/main" id="{D0EAECDD-B1B5-4BF6-B921-507D45D43D55}"/>
              </a:ext>
            </a:extLst>
          </p:cNvPr>
          <p:cNvSpPr txBox="1"/>
          <p:nvPr/>
        </p:nvSpPr>
        <p:spPr>
          <a:xfrm>
            <a:off x="1873885" y="4766255"/>
            <a:ext cx="1558925" cy="254000"/>
          </a:xfrm>
          <a:prstGeom prst="rect">
            <a:avLst/>
          </a:prstGeom>
          <a:noFill/>
        </p:spPr>
        <p:txBody>
          <a:bodyPr>
            <a:spAutoFit/>
          </a:bodyPr>
          <a:lstStyle/>
          <a:p>
            <a:pPr>
              <a:defRPr/>
            </a:pPr>
            <a:r>
              <a:rPr lang="zh-CN" altLang="en-US" sz="1050" dirty="0">
                <a:solidFill>
                  <a:srgbClr val="853528"/>
                </a:solidFill>
                <a:latin typeface="苹方 特粗" pitchFamily="34" charset="-122"/>
                <a:ea typeface="苹方 特粗" pitchFamily="34" charset="-122"/>
              </a:rPr>
              <a:t>青年时期习近平</a:t>
            </a:r>
            <a:endParaRPr lang="en-US" altLang="zh-CN" sz="1050" dirty="0">
              <a:solidFill>
                <a:srgbClr val="853528"/>
              </a:solidFill>
              <a:latin typeface="苹方 特粗" pitchFamily="34" charset="-122"/>
              <a:ea typeface="苹方 特粗" pitchFamily="34" charset="-122"/>
            </a:endParaRPr>
          </a:p>
        </p:txBody>
      </p:sp>
      <p:sp>
        <p:nvSpPr>
          <p:cNvPr id="19" name="TextBox 7">
            <a:extLst>
              <a:ext uri="{FF2B5EF4-FFF2-40B4-BE49-F238E27FC236}">
                <a16:creationId xmlns:a16="http://schemas.microsoft.com/office/drawing/2014/main" id="{57A43E1C-279C-4B9C-B5CE-71B4C47892F3}"/>
              </a:ext>
            </a:extLst>
          </p:cNvPr>
          <p:cNvSpPr txBox="1"/>
          <p:nvPr/>
        </p:nvSpPr>
        <p:spPr>
          <a:xfrm>
            <a:off x="4591677" y="2140347"/>
            <a:ext cx="3044851" cy="707886"/>
          </a:xfrm>
          <a:prstGeom prst="rect">
            <a:avLst/>
          </a:prstGeom>
          <a:noFill/>
        </p:spPr>
        <p:txBody>
          <a:bodyPr wrap="square">
            <a:spAutoFit/>
          </a:bodyPr>
          <a:lstStyle/>
          <a:p>
            <a:pPr>
              <a:defRPr/>
            </a:pPr>
            <a:r>
              <a:rPr lang="zh-CN" altLang="en-US" sz="2000" dirty="0">
                <a:solidFill>
                  <a:srgbClr val="853528"/>
                </a:solidFill>
                <a:latin typeface="苹方 特粗" pitchFamily="34" charset="-122"/>
                <a:ea typeface="苹方 特粗" pitchFamily="34" charset="-122"/>
              </a:rPr>
              <a:t>青年时期的习近平经历了怎样的蜕变、成长？</a:t>
            </a:r>
            <a:endParaRPr lang="en-US" altLang="zh-CN" sz="2000" dirty="0">
              <a:solidFill>
                <a:srgbClr val="853528"/>
              </a:solidFill>
              <a:latin typeface="苹方 特粗" pitchFamily="34" charset="-122"/>
              <a:ea typeface="苹方 特粗" pitchFamily="34" charset="-122"/>
            </a:endParaRPr>
          </a:p>
        </p:txBody>
      </p:sp>
      <p:sp>
        <p:nvSpPr>
          <p:cNvPr id="21" name="TextBox 7">
            <a:extLst>
              <a:ext uri="{FF2B5EF4-FFF2-40B4-BE49-F238E27FC236}">
                <a16:creationId xmlns:a16="http://schemas.microsoft.com/office/drawing/2014/main" id="{7C259B24-0928-41EF-B4F1-14603A4682FF}"/>
              </a:ext>
            </a:extLst>
          </p:cNvPr>
          <p:cNvSpPr txBox="1"/>
          <p:nvPr/>
        </p:nvSpPr>
        <p:spPr>
          <a:xfrm>
            <a:off x="9030145" y="4706938"/>
            <a:ext cx="1558925" cy="254000"/>
          </a:xfrm>
          <a:prstGeom prst="rect">
            <a:avLst/>
          </a:prstGeom>
          <a:noFill/>
        </p:spPr>
        <p:txBody>
          <a:bodyPr>
            <a:spAutoFit/>
          </a:bodyPr>
          <a:lstStyle/>
          <a:p>
            <a:pPr>
              <a:defRPr/>
            </a:pPr>
            <a:r>
              <a:rPr lang="zh-CN" altLang="en-US" sz="1050" dirty="0">
                <a:solidFill>
                  <a:srgbClr val="853528"/>
                </a:solidFill>
                <a:latin typeface="苹方 特粗" pitchFamily="34" charset="-122"/>
                <a:ea typeface="苹方 特粗" pitchFamily="34" charset="-122"/>
              </a:rPr>
              <a:t>当下习近平</a:t>
            </a:r>
            <a:endParaRPr lang="en-US" altLang="zh-CN" sz="1050" dirty="0">
              <a:solidFill>
                <a:srgbClr val="853528"/>
              </a:solidFill>
              <a:latin typeface="苹方 特粗" pitchFamily="34" charset="-122"/>
              <a:ea typeface="苹方 特粗" pitchFamily="34" charset="-122"/>
            </a:endParaRPr>
          </a:p>
        </p:txBody>
      </p:sp>
      <p:pic>
        <p:nvPicPr>
          <p:cNvPr id="3" name="图片 2">
            <a:extLst>
              <a:ext uri="{FF2B5EF4-FFF2-40B4-BE49-F238E27FC236}">
                <a16:creationId xmlns:a16="http://schemas.microsoft.com/office/drawing/2014/main" id="{6DE1E62A-68AF-4E74-8189-75B16F865773}"/>
              </a:ext>
            </a:extLst>
          </p:cNvPr>
          <p:cNvPicPr>
            <a:picLocks noChangeAspect="1"/>
          </p:cNvPicPr>
          <p:nvPr/>
        </p:nvPicPr>
        <p:blipFill rotWithShape="1">
          <a:blip r:embed="rId7">
            <a:extLst>
              <a:ext uri="{28A0092B-C50C-407E-A947-70E740481C1C}">
                <a14:useLocalDpi xmlns:a14="http://schemas.microsoft.com/office/drawing/2010/main" val="0"/>
              </a:ext>
            </a:extLst>
          </a:blip>
          <a:srcRect l="11081" r="18637"/>
          <a:stretch/>
        </p:blipFill>
        <p:spPr>
          <a:xfrm>
            <a:off x="1343472" y="1332493"/>
            <a:ext cx="2347466" cy="3111500"/>
          </a:xfrm>
          <a:prstGeom prst="rect">
            <a:avLst/>
          </a:prstGeom>
        </p:spPr>
      </p:pic>
      <p:pic>
        <p:nvPicPr>
          <p:cNvPr id="7" name="图片 6">
            <a:extLst>
              <a:ext uri="{FF2B5EF4-FFF2-40B4-BE49-F238E27FC236}">
                <a16:creationId xmlns:a16="http://schemas.microsoft.com/office/drawing/2014/main" id="{CD5138C3-B810-4527-9324-D69C0DB0B63D}"/>
              </a:ext>
            </a:extLst>
          </p:cNvPr>
          <p:cNvPicPr>
            <a:picLocks noChangeAspect="1"/>
          </p:cNvPicPr>
          <p:nvPr/>
        </p:nvPicPr>
        <p:blipFill rotWithShape="1">
          <a:blip r:embed="rId8">
            <a:extLst>
              <a:ext uri="{28A0092B-C50C-407E-A947-70E740481C1C}">
                <a14:useLocalDpi xmlns:a14="http://schemas.microsoft.com/office/drawing/2010/main" val="0"/>
              </a:ext>
            </a:extLst>
          </a:blip>
          <a:srcRect l="18032" r="25132"/>
          <a:stretch/>
        </p:blipFill>
        <p:spPr>
          <a:xfrm>
            <a:off x="8184232" y="1283729"/>
            <a:ext cx="2377702" cy="3141787"/>
          </a:xfrm>
          <a:prstGeom prst="rect">
            <a:avLst/>
          </a:prstGeom>
        </p:spPr>
      </p:pic>
      <p:sp>
        <p:nvSpPr>
          <p:cNvPr id="25" name="TextBox 7">
            <a:extLst>
              <a:ext uri="{FF2B5EF4-FFF2-40B4-BE49-F238E27FC236}">
                <a16:creationId xmlns:a16="http://schemas.microsoft.com/office/drawing/2014/main" id="{857B40FE-5C4F-4023-AC61-E322F57D50C8}"/>
              </a:ext>
            </a:extLst>
          </p:cNvPr>
          <p:cNvSpPr txBox="1"/>
          <p:nvPr/>
        </p:nvSpPr>
        <p:spPr>
          <a:xfrm>
            <a:off x="4591884" y="3797662"/>
            <a:ext cx="3044851" cy="646331"/>
          </a:xfrm>
          <a:prstGeom prst="rect">
            <a:avLst/>
          </a:prstGeom>
          <a:noFill/>
        </p:spPr>
        <p:txBody>
          <a:bodyPr wrap="square">
            <a:spAutoFit/>
          </a:bodyPr>
          <a:lstStyle/>
          <a:p>
            <a:pPr>
              <a:defRPr/>
            </a:pPr>
            <a:r>
              <a:rPr lang="zh-CN" altLang="en-US" dirty="0">
                <a:solidFill>
                  <a:srgbClr val="853528"/>
                </a:solidFill>
                <a:latin typeface="苹方 特粗" pitchFamily="34" charset="-122"/>
                <a:ea typeface="苹方 特粗" pitchFamily="34" charset="-122"/>
              </a:rPr>
              <a:t>从</a:t>
            </a:r>
            <a:r>
              <a:rPr lang="en-US" altLang="zh-CN" dirty="0">
                <a:solidFill>
                  <a:srgbClr val="853528"/>
                </a:solidFill>
                <a:latin typeface="苹方 特粗" pitchFamily="34" charset="-122"/>
                <a:ea typeface="苹方 特粗" pitchFamily="34" charset="-122"/>
              </a:rPr>
              <a:t>《</a:t>
            </a:r>
            <a:r>
              <a:rPr lang="zh-CN" altLang="en-US" dirty="0">
                <a:solidFill>
                  <a:srgbClr val="853528"/>
                </a:solidFill>
                <a:latin typeface="苹方 特粗" pitchFamily="34" charset="-122"/>
                <a:ea typeface="苹方 特粗" pitchFamily="34" charset="-122"/>
              </a:rPr>
              <a:t>习近平的七年知青岁月</a:t>
            </a:r>
            <a:r>
              <a:rPr lang="en-US" altLang="zh-CN" dirty="0">
                <a:solidFill>
                  <a:srgbClr val="853528"/>
                </a:solidFill>
                <a:latin typeface="苹方 特粗" pitchFamily="34" charset="-122"/>
                <a:ea typeface="苹方 特粗" pitchFamily="34" charset="-122"/>
              </a:rPr>
              <a:t>》</a:t>
            </a:r>
            <a:r>
              <a:rPr lang="zh-CN" altLang="en-US" dirty="0">
                <a:solidFill>
                  <a:srgbClr val="853528"/>
                </a:solidFill>
                <a:latin typeface="苹方 特粗" pitchFamily="34" charset="-122"/>
                <a:ea typeface="苹方 特粗" pitchFamily="34" charset="-122"/>
              </a:rPr>
              <a:t>中可见一斑</a:t>
            </a:r>
            <a:endParaRPr lang="en-US" altLang="zh-CN" dirty="0">
              <a:solidFill>
                <a:srgbClr val="853528"/>
              </a:solidFill>
              <a:latin typeface="苹方 特粗" pitchFamily="34" charset="-122"/>
              <a:ea typeface="苹方 特粗"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nodeType="afterGroup">
                            <p:stCondLst>
                              <p:cond delay="10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nodeType="afterGroup">
                            <p:stCondLst>
                              <p:cond delay="1500"/>
                            </p:stCondLst>
                            <p:childTnLst>
                              <p:par>
                                <p:cTn id="18" presetID="26" presetClass="emph" presetSubtype="0" repeatCount="indefinite" fill="hold" nodeType="afterEffect">
                                  <p:stCondLst>
                                    <p:cond delay="0"/>
                                  </p:stCondLst>
                                  <p:childTnLst>
                                    <p:animEffect transition="out" filter="fade">
                                      <p:cBhvr>
                                        <p:cTn id="19" dur="2000" tmFilter="0, 0; .2, .5; .8, .5; 1, 0"/>
                                        <p:tgtEl>
                                          <p:spTgt spid="4"/>
                                        </p:tgtEl>
                                      </p:cBhvr>
                                    </p:animEffect>
                                    <p:animScale>
                                      <p:cBhvr>
                                        <p:cTn id="20" dur="1000" autoRev="1" fill="hold"/>
                                        <p:tgtEl>
                                          <p:spTgt spid="4"/>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
            <a:extLst>
              <a:ext uri="{FF2B5EF4-FFF2-40B4-BE49-F238E27FC236}">
                <a16:creationId xmlns:a16="http://schemas.microsoft.com/office/drawing/2014/main" id="{9E734AB3-A1BE-4FFD-BF00-DBD783A58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669" y="-315416"/>
            <a:ext cx="6038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D9C4E0E6-FF87-4BCF-8434-A1F717AB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5">
            <a:extLst>
              <a:ext uri="{FF2B5EF4-FFF2-40B4-BE49-F238E27FC236}">
                <a16:creationId xmlns:a16="http://schemas.microsoft.com/office/drawing/2014/main" id="{00D37E10-9C47-4CDB-8F40-665799D0D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145" y="1900238"/>
            <a:ext cx="9728494" cy="433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a:extLst>
              <a:ext uri="{FF2B5EF4-FFF2-40B4-BE49-F238E27FC236}">
                <a16:creationId xmlns:a16="http://schemas.microsoft.com/office/drawing/2014/main" id="{E68C8F31-C031-4F8B-A695-096E7314278B}"/>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7415" name="TextBox 7">
            <a:extLst>
              <a:ext uri="{FF2B5EF4-FFF2-40B4-BE49-F238E27FC236}">
                <a16:creationId xmlns:a16="http://schemas.microsoft.com/office/drawing/2014/main" id="{F3FBE3AC-AF9E-4D4D-A583-C6E75333B44B}"/>
              </a:ext>
            </a:extLst>
          </p:cNvPr>
          <p:cNvSpPr txBox="1">
            <a:spLocks noChangeArrowheads="1"/>
          </p:cNvSpPr>
          <p:nvPr/>
        </p:nvSpPr>
        <p:spPr bwMode="auto">
          <a:xfrm>
            <a:off x="479425" y="476250"/>
            <a:ext cx="2935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改革时期杰出青年</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BF1E559-5830-47D3-85B1-5FDFF704E1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4078" y="3833213"/>
            <a:ext cx="247173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7">
            <a:extLst>
              <a:ext uri="{FF2B5EF4-FFF2-40B4-BE49-F238E27FC236}">
                <a16:creationId xmlns:a16="http://schemas.microsoft.com/office/drawing/2014/main" id="{9CEC0CBD-A7CA-46DB-A70C-EDD29AE384F4}"/>
              </a:ext>
            </a:extLst>
          </p:cNvPr>
          <p:cNvSpPr txBox="1"/>
          <p:nvPr/>
        </p:nvSpPr>
        <p:spPr>
          <a:xfrm>
            <a:off x="618870" y="2200935"/>
            <a:ext cx="6840759" cy="3577903"/>
          </a:xfrm>
          <a:prstGeom prst="rect">
            <a:avLst/>
          </a:prstGeom>
          <a:noFill/>
        </p:spPr>
        <p:txBody>
          <a:bodyPr wrap="square">
            <a:spAutoFit/>
          </a:bodyPr>
          <a:lstStyle/>
          <a:p>
            <a:pPr indent="457200">
              <a:lnSpc>
                <a:spcPct val="150000"/>
              </a:lnSpc>
              <a:defRPr/>
            </a:pPr>
            <a:r>
              <a:rPr lang="zh-CN" altLang="zh-CN" dirty="0"/>
              <a:t>提到习主席的知青岁月，我们也许会认为，当年的他，自始至终都是那样又红又专，意志坚定。事实上，曾经的习总书记，也和我们一样只是个普通人：他也曾因为起不来床而误了早工，气得大队长脸色发青；他也曾计划逃回北京，逃出陕北。然而，杰出人物之所以杰出，往往不是天生强大，而是后天要强。不同于马克思一般可遇不可求的早年立壮志，习总书记之所以成为如今我们景仰的人物，正是因为他克服了这些问题，成就了伟大的事业。习总书记的经历，对我们有深刻的教育意义。</a:t>
            </a:r>
          </a:p>
          <a:p>
            <a:pPr>
              <a:defRPr/>
            </a:pPr>
            <a:endParaRPr lang="en-US" altLang="zh-CN" sz="1050" dirty="0">
              <a:solidFill>
                <a:srgbClr val="4F4D50"/>
              </a:solidFill>
              <a:latin typeface="苹方 特粗" pitchFamily="34" charset="-122"/>
              <a:ea typeface="苹方 特粗" pitchFamily="34" charset="-122"/>
            </a:endParaRPr>
          </a:p>
        </p:txBody>
      </p:sp>
      <p:pic>
        <p:nvPicPr>
          <p:cNvPr id="17416" name="图片 6">
            <a:extLst>
              <a:ext uri="{FF2B5EF4-FFF2-40B4-BE49-F238E27FC236}">
                <a16:creationId xmlns:a16="http://schemas.microsoft.com/office/drawing/2014/main" id="{F7418E86-E1C4-4AAC-A918-9310E9827A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8486" y="5334793"/>
            <a:ext cx="1487487"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E33E0C0B-A891-40AF-9D54-93BB1B56D63C}"/>
              </a:ext>
            </a:extLst>
          </p:cNvPr>
          <p:cNvPicPr>
            <a:picLocks noChangeAspect="1"/>
          </p:cNvPicPr>
          <p:nvPr/>
        </p:nvPicPr>
        <p:blipFill rotWithShape="1">
          <a:blip r:embed="rId8">
            <a:extLst>
              <a:ext uri="{28A0092B-C50C-407E-A947-70E740481C1C}">
                <a14:useLocalDpi xmlns:a14="http://schemas.microsoft.com/office/drawing/2010/main" val="0"/>
              </a:ext>
            </a:extLst>
          </a:blip>
          <a:srcRect l="12992" r="24042" b="4611"/>
          <a:stretch/>
        </p:blipFill>
        <p:spPr>
          <a:xfrm>
            <a:off x="7705532" y="742371"/>
            <a:ext cx="3567016" cy="5033922"/>
          </a:xfrm>
          <a:prstGeom prst="rect">
            <a:avLst/>
          </a:prstGeom>
        </p:spPr>
      </p:pic>
    </p:spTree>
    <p:extLst>
      <p:ext uri="{BB962C8B-B14F-4D97-AF65-F5344CB8AC3E}">
        <p14:creationId xmlns:p14="http://schemas.microsoft.com/office/powerpoint/2010/main" val="78884420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0-#ppt_w/2"/>
                                          </p:val>
                                        </p:tav>
                                        <p:tav tm="100000">
                                          <p:val>
                                            <p:strVal val="#ppt_x"/>
                                          </p:val>
                                        </p:tav>
                                      </p:tavLst>
                                    </p:anim>
                                    <p:anim calcmode="lin" valueType="num">
                                      <p:cBhvr additive="base">
                                        <p:cTn id="8" dur="500" fill="hold"/>
                                        <p:tgtEl>
                                          <p:spTgt spid="51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par>
                          <p:cTn id="13" fill="hold" nodeType="afterGroup">
                            <p:stCondLst>
                              <p:cond delay="2500"/>
                            </p:stCondLst>
                            <p:childTnLst>
                              <p:par>
                                <p:cTn id="14" presetID="26" presetClass="emph" presetSubtype="0" repeatCount="indefinite" fill="hold" nodeType="afterEffect">
                                  <p:stCondLst>
                                    <p:cond delay="0"/>
                                  </p:stCondLst>
                                  <p:childTnLst>
                                    <p:animEffect transition="out" filter="fade">
                                      <p:cBhvr>
                                        <p:cTn id="15" dur="2000" tmFilter="0, 0; .2, .5; .8, .5; 1, 0"/>
                                        <p:tgtEl>
                                          <p:spTgt spid="18"/>
                                        </p:tgtEl>
                                      </p:cBhvr>
                                    </p:animEffect>
                                    <p:animScale>
                                      <p:cBhvr>
                                        <p:cTn id="16" dur="1000" autoRev="1" fill="hold"/>
                                        <p:tgtEl>
                                          <p:spTgt spid="18"/>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 name="组合 106">
            <a:extLst>
              <a:ext uri="{FF2B5EF4-FFF2-40B4-BE49-F238E27FC236}">
                <a16:creationId xmlns:a16="http://schemas.microsoft.com/office/drawing/2014/main" id="{76505178-C653-448B-B51F-C9ACF9438D7C}"/>
              </a:ext>
            </a:extLst>
          </p:cNvPr>
          <p:cNvGrpSpPr/>
          <p:nvPr/>
        </p:nvGrpSpPr>
        <p:grpSpPr>
          <a:xfrm>
            <a:off x="1646604" y="2346245"/>
            <a:ext cx="1916917" cy="1150088"/>
            <a:chOff x="1682471" y="2755189"/>
            <a:chExt cx="1916917" cy="1150088"/>
          </a:xfrm>
        </p:grpSpPr>
        <p:sp>
          <p:nvSpPr>
            <p:cNvPr id="108" name="文本框 107">
              <a:extLst>
                <a:ext uri="{FF2B5EF4-FFF2-40B4-BE49-F238E27FC236}">
                  <a16:creationId xmlns:a16="http://schemas.microsoft.com/office/drawing/2014/main" id="{BE8A80DA-05AF-46D5-8E6A-D3F43BD6C855}"/>
                </a:ext>
              </a:extLst>
            </p:cNvPr>
            <p:cNvSpPr txBox="1"/>
            <p:nvPr/>
          </p:nvSpPr>
          <p:spPr>
            <a:xfrm>
              <a:off x="1904099" y="3568092"/>
              <a:ext cx="1473661" cy="337185"/>
            </a:xfrm>
            <a:prstGeom prst="rect">
              <a:avLst/>
            </a:prstGeom>
            <a:noFill/>
          </p:spPr>
          <p:txBody>
            <a:bodyPr wrap="square" rtlCol="0">
              <a:spAutoFit/>
            </a:bodyPr>
            <a:lstStyle/>
            <a:p>
              <a:pPr algn="ctr"/>
              <a:endParaRPr lang="en-US" sz="1600" i="1" dirty="0">
                <a:solidFill>
                  <a:srgbClr val="C00000"/>
                </a:solidFill>
                <a:latin typeface="DFGothic-EB" panose="02010609010101010101" pitchFamily="1" charset="-128"/>
                <a:ea typeface="DFGothic-EB" panose="02010609010101010101" pitchFamily="1" charset="-128"/>
              </a:endParaRPr>
            </a:p>
          </p:txBody>
        </p:sp>
        <p:sp>
          <p:nvSpPr>
            <p:cNvPr id="109" name="Rectangle 23">
              <a:extLst>
                <a:ext uri="{FF2B5EF4-FFF2-40B4-BE49-F238E27FC236}">
                  <a16:creationId xmlns:a16="http://schemas.microsoft.com/office/drawing/2014/main" id="{2108BFD4-D7A2-4DCD-B847-00C560936221}"/>
                </a:ext>
              </a:extLst>
            </p:cNvPr>
            <p:cNvSpPr/>
            <p:nvPr/>
          </p:nvSpPr>
          <p:spPr>
            <a:xfrm>
              <a:off x="1682471" y="2755189"/>
              <a:ext cx="1916917" cy="294005"/>
            </a:xfrm>
            <a:prstGeom prst="rect">
              <a:avLst/>
            </a:prstGeom>
          </p:spPr>
          <p:txBody>
            <a:bodyPr wrap="square">
              <a:spAutoFit/>
            </a:bodyPr>
            <a:lstStyle/>
            <a:p>
              <a:pPr algn="ctr">
                <a:lnSpc>
                  <a:spcPct val="120000"/>
                </a:lnSpc>
              </a:pPr>
              <a:endParaRPr lang="zh-CN" altLang="en-US" sz="1100" dirty="0">
                <a:latin typeface="+mn-ea"/>
              </a:endParaRPr>
            </a:p>
          </p:txBody>
        </p:sp>
      </p:grpSp>
      <p:grpSp>
        <p:nvGrpSpPr>
          <p:cNvPr id="110" name="组合 109">
            <a:extLst>
              <a:ext uri="{FF2B5EF4-FFF2-40B4-BE49-F238E27FC236}">
                <a16:creationId xmlns:a16="http://schemas.microsoft.com/office/drawing/2014/main" id="{2B98719F-6329-4BF7-B905-47CCE7334730}"/>
              </a:ext>
            </a:extLst>
          </p:cNvPr>
          <p:cNvGrpSpPr/>
          <p:nvPr/>
        </p:nvGrpSpPr>
        <p:grpSpPr>
          <a:xfrm>
            <a:off x="713275" y="2161888"/>
            <a:ext cx="1916917" cy="2472150"/>
            <a:chOff x="219467" y="2577818"/>
            <a:chExt cx="1916917" cy="2472150"/>
          </a:xfrm>
        </p:grpSpPr>
        <p:sp>
          <p:nvSpPr>
            <p:cNvPr id="111" name="Rectangle 23">
              <a:extLst>
                <a:ext uri="{FF2B5EF4-FFF2-40B4-BE49-F238E27FC236}">
                  <a16:creationId xmlns:a16="http://schemas.microsoft.com/office/drawing/2014/main" id="{658FDB37-EB4C-43D9-8381-BDADEAE3BD3D}"/>
                </a:ext>
              </a:extLst>
            </p:cNvPr>
            <p:cNvSpPr/>
            <p:nvPr/>
          </p:nvSpPr>
          <p:spPr>
            <a:xfrm>
              <a:off x="219467" y="4553398"/>
              <a:ext cx="1916917" cy="496570"/>
            </a:xfrm>
            <a:prstGeom prst="rect">
              <a:avLst/>
            </a:prstGeom>
          </p:spPr>
          <p:txBody>
            <a:bodyPr wrap="square">
              <a:spAutoFit/>
            </a:bodyPr>
            <a:lstStyle/>
            <a:p>
              <a:pPr algn="ctr">
                <a:lnSpc>
                  <a:spcPct val="120000"/>
                </a:lnSpc>
              </a:pPr>
              <a:r>
                <a:rPr lang="zh-CN" altLang="en-US" sz="1100" dirty="0">
                  <a:latin typeface="+mn-ea"/>
                </a:rPr>
                <a:t>从北京出发到梁家河后队做知青</a:t>
              </a:r>
              <a:endParaRPr lang="en-US" altLang="zh-CN" sz="1100" dirty="0">
                <a:latin typeface="+mn-ea"/>
              </a:endParaRPr>
            </a:p>
          </p:txBody>
        </p:sp>
        <p:grpSp>
          <p:nvGrpSpPr>
            <p:cNvPr id="112" name="组合 111">
              <a:extLst>
                <a:ext uri="{FF2B5EF4-FFF2-40B4-BE49-F238E27FC236}">
                  <a16:creationId xmlns:a16="http://schemas.microsoft.com/office/drawing/2014/main" id="{47A2F33F-7398-42A1-ADFD-7C0D62A74660}"/>
                </a:ext>
              </a:extLst>
            </p:cNvPr>
            <p:cNvGrpSpPr/>
            <p:nvPr/>
          </p:nvGrpSpPr>
          <p:grpSpPr>
            <a:xfrm>
              <a:off x="1178752" y="2577818"/>
              <a:ext cx="186307" cy="1440000"/>
              <a:chOff x="1390779" y="2577818"/>
              <a:chExt cx="186307" cy="1440000"/>
            </a:xfrm>
          </p:grpSpPr>
          <p:cxnSp>
            <p:nvCxnSpPr>
              <p:cNvPr id="114" name="直接连接符 113">
                <a:extLst>
                  <a:ext uri="{FF2B5EF4-FFF2-40B4-BE49-F238E27FC236}">
                    <a16:creationId xmlns:a16="http://schemas.microsoft.com/office/drawing/2014/main" id="{0FFA568E-606A-450F-B0F3-442ED85B8F23}"/>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5" name="等腰三角形 114">
                <a:extLst>
                  <a:ext uri="{FF2B5EF4-FFF2-40B4-BE49-F238E27FC236}">
                    <a16:creationId xmlns:a16="http://schemas.microsoft.com/office/drawing/2014/main" id="{22DEB5A5-4411-48EA-989B-C60B788969A1}"/>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3" name="文本框 112">
              <a:extLst>
                <a:ext uri="{FF2B5EF4-FFF2-40B4-BE49-F238E27FC236}">
                  <a16:creationId xmlns:a16="http://schemas.microsoft.com/office/drawing/2014/main" id="{B1E4DFE1-11D0-4CF6-8E19-88973D485649}"/>
                </a:ext>
              </a:extLst>
            </p:cNvPr>
            <p:cNvSpPr txBox="1"/>
            <p:nvPr/>
          </p:nvSpPr>
          <p:spPr>
            <a:xfrm>
              <a:off x="535075" y="4065474"/>
              <a:ext cx="1473661" cy="337185"/>
            </a:xfrm>
            <a:prstGeom prst="rect">
              <a:avLst/>
            </a:prstGeom>
            <a:noFill/>
          </p:spPr>
          <p:txBody>
            <a:bodyPr wrap="square" rtlCol="0">
              <a:spAutoFit/>
            </a:bodyPr>
            <a:lstStyle/>
            <a:p>
              <a:pPr algn="ctr"/>
              <a:r>
                <a:rPr lang="en-US" altLang="zh-CN" sz="1600" i="1" dirty="0">
                  <a:solidFill>
                    <a:srgbClr val="C00000"/>
                  </a:solidFill>
                  <a:latin typeface="DFGothic-EB" panose="02010609010101010101" pitchFamily="1" charset="-128"/>
                  <a:ea typeface="DFGothic-EB" panose="02010609010101010101" pitchFamily="1" charset="-128"/>
                </a:rPr>
                <a:t>1969.1</a:t>
              </a:r>
            </a:p>
          </p:txBody>
        </p:sp>
      </p:grpSp>
      <p:grpSp>
        <p:nvGrpSpPr>
          <p:cNvPr id="116" name="组合 115">
            <a:extLst>
              <a:ext uri="{FF2B5EF4-FFF2-40B4-BE49-F238E27FC236}">
                <a16:creationId xmlns:a16="http://schemas.microsoft.com/office/drawing/2014/main" id="{ADA8246A-926D-4B1E-B8A7-641BE6049BB7}"/>
              </a:ext>
            </a:extLst>
          </p:cNvPr>
          <p:cNvGrpSpPr/>
          <p:nvPr/>
        </p:nvGrpSpPr>
        <p:grpSpPr>
          <a:xfrm>
            <a:off x="2479047" y="2475150"/>
            <a:ext cx="1916917" cy="2574182"/>
            <a:chOff x="1598016" y="2868854"/>
            <a:chExt cx="1916917" cy="2574182"/>
          </a:xfrm>
        </p:grpSpPr>
        <p:grpSp>
          <p:nvGrpSpPr>
            <p:cNvPr id="117" name="组合 116">
              <a:extLst>
                <a:ext uri="{FF2B5EF4-FFF2-40B4-BE49-F238E27FC236}">
                  <a16:creationId xmlns:a16="http://schemas.microsoft.com/office/drawing/2014/main" id="{260DF050-0D48-4312-8682-C9886785B6B3}"/>
                </a:ext>
              </a:extLst>
            </p:cNvPr>
            <p:cNvGrpSpPr/>
            <p:nvPr/>
          </p:nvGrpSpPr>
          <p:grpSpPr>
            <a:xfrm flipV="1">
              <a:off x="2547776" y="4003036"/>
              <a:ext cx="186307" cy="1440000"/>
              <a:chOff x="1390779" y="2577818"/>
              <a:chExt cx="186307" cy="1440000"/>
            </a:xfrm>
          </p:grpSpPr>
          <p:cxnSp>
            <p:nvCxnSpPr>
              <p:cNvPr id="120" name="直接连接符 119">
                <a:extLst>
                  <a:ext uri="{FF2B5EF4-FFF2-40B4-BE49-F238E27FC236}">
                    <a16:creationId xmlns:a16="http://schemas.microsoft.com/office/drawing/2014/main" id="{F28561B0-CC4B-4B19-A0FD-DEA42A71ABFF}"/>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1" name="等腰三角形 120">
                <a:extLst>
                  <a:ext uri="{FF2B5EF4-FFF2-40B4-BE49-F238E27FC236}">
                    <a16:creationId xmlns:a16="http://schemas.microsoft.com/office/drawing/2014/main" id="{71890C26-2900-4F85-B506-522A046ACCEF}"/>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8" name="文本框 117">
              <a:extLst>
                <a:ext uri="{FF2B5EF4-FFF2-40B4-BE49-F238E27FC236}">
                  <a16:creationId xmlns:a16="http://schemas.microsoft.com/office/drawing/2014/main" id="{1B7A4DE3-2D45-4EE8-8446-9725B75C1314}"/>
                </a:ext>
              </a:extLst>
            </p:cNvPr>
            <p:cNvSpPr txBox="1"/>
            <p:nvPr/>
          </p:nvSpPr>
          <p:spPr>
            <a:xfrm>
              <a:off x="1904099"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1972</a:t>
              </a:r>
              <a:r>
                <a:rPr lang="zh-CN" altLang="en-US" sz="1600" i="1" dirty="0">
                  <a:solidFill>
                    <a:srgbClr val="C00000"/>
                  </a:solidFill>
                  <a:latin typeface="DFGothic-EB" panose="02010609010101010101" pitchFamily="1" charset="-128"/>
                  <a:ea typeface="宋体" panose="02010600030101010101" pitchFamily="2" charset="-122"/>
                </a:rPr>
                <a:t>年秋</a:t>
              </a:r>
            </a:p>
          </p:txBody>
        </p:sp>
        <p:sp>
          <p:nvSpPr>
            <p:cNvPr id="119" name="Rectangle 23">
              <a:extLst>
                <a:ext uri="{FF2B5EF4-FFF2-40B4-BE49-F238E27FC236}">
                  <a16:creationId xmlns:a16="http://schemas.microsoft.com/office/drawing/2014/main" id="{1A3B1E28-B661-46A1-B5AC-10BD7CA9B33A}"/>
                </a:ext>
              </a:extLst>
            </p:cNvPr>
            <p:cNvSpPr/>
            <p:nvPr/>
          </p:nvSpPr>
          <p:spPr>
            <a:xfrm>
              <a:off x="1598016" y="2868854"/>
              <a:ext cx="1916917" cy="699135"/>
            </a:xfrm>
            <a:prstGeom prst="rect">
              <a:avLst/>
            </a:prstGeom>
          </p:spPr>
          <p:txBody>
            <a:bodyPr wrap="square">
              <a:spAutoFit/>
            </a:bodyPr>
            <a:lstStyle/>
            <a:p>
              <a:pPr algn="ctr">
                <a:lnSpc>
                  <a:spcPct val="120000"/>
                </a:lnSpc>
              </a:pPr>
              <a:r>
                <a:rPr lang="en-US" altLang="zh-CN" sz="1100" dirty="0">
                  <a:latin typeface="+mn-ea"/>
                </a:rPr>
                <a:t>1972</a:t>
              </a:r>
              <a:r>
                <a:rPr lang="zh-CN" altLang="en-US" sz="1100" dirty="0">
                  <a:latin typeface="+mn-ea"/>
                </a:rPr>
                <a:t>年秋，习近平在几次提交入团申请书后在梁家河入团</a:t>
              </a:r>
            </a:p>
          </p:txBody>
        </p:sp>
      </p:grpSp>
      <p:grpSp>
        <p:nvGrpSpPr>
          <p:cNvPr id="122" name="组合 121">
            <a:extLst>
              <a:ext uri="{FF2B5EF4-FFF2-40B4-BE49-F238E27FC236}">
                <a16:creationId xmlns:a16="http://schemas.microsoft.com/office/drawing/2014/main" id="{4E8C987D-DBE4-4C78-907F-C62692DE002A}"/>
              </a:ext>
            </a:extLst>
          </p:cNvPr>
          <p:cNvGrpSpPr/>
          <p:nvPr/>
        </p:nvGrpSpPr>
        <p:grpSpPr>
          <a:xfrm>
            <a:off x="6617956" y="2121884"/>
            <a:ext cx="1916917" cy="2519139"/>
            <a:chOff x="313447" y="2530829"/>
            <a:chExt cx="1916917" cy="2519139"/>
          </a:xfrm>
        </p:grpSpPr>
        <p:sp>
          <p:nvSpPr>
            <p:cNvPr id="123" name="Rectangle 23">
              <a:extLst>
                <a:ext uri="{FF2B5EF4-FFF2-40B4-BE49-F238E27FC236}">
                  <a16:creationId xmlns:a16="http://schemas.microsoft.com/office/drawing/2014/main" id="{2242F9A7-F6E2-4945-983B-754FC6DF79BB}"/>
                </a:ext>
              </a:extLst>
            </p:cNvPr>
            <p:cNvSpPr/>
            <p:nvPr/>
          </p:nvSpPr>
          <p:spPr>
            <a:xfrm>
              <a:off x="313447" y="4553398"/>
              <a:ext cx="1916917" cy="496570"/>
            </a:xfrm>
            <a:prstGeom prst="rect">
              <a:avLst/>
            </a:prstGeom>
          </p:spPr>
          <p:txBody>
            <a:bodyPr wrap="square">
              <a:spAutoFit/>
            </a:bodyPr>
            <a:lstStyle/>
            <a:p>
              <a:pPr algn="ctr">
                <a:lnSpc>
                  <a:spcPct val="120000"/>
                </a:lnSpc>
              </a:pPr>
              <a:r>
                <a:rPr lang="zh-CN" altLang="en-US" sz="1100" dirty="0">
                  <a:latin typeface="+mn-ea"/>
                </a:rPr>
                <a:t>成功入党，同期，换届担任梁家河大队党支部书记</a:t>
              </a:r>
            </a:p>
          </p:txBody>
        </p:sp>
        <p:grpSp>
          <p:nvGrpSpPr>
            <p:cNvPr id="124" name="组合 123">
              <a:extLst>
                <a:ext uri="{FF2B5EF4-FFF2-40B4-BE49-F238E27FC236}">
                  <a16:creationId xmlns:a16="http://schemas.microsoft.com/office/drawing/2014/main" id="{08615265-42EC-4AA5-8B66-9B58D1F2E436}"/>
                </a:ext>
              </a:extLst>
            </p:cNvPr>
            <p:cNvGrpSpPr/>
            <p:nvPr/>
          </p:nvGrpSpPr>
          <p:grpSpPr>
            <a:xfrm>
              <a:off x="1178753" y="2530829"/>
              <a:ext cx="186307" cy="1486989"/>
              <a:chOff x="1390780" y="2530829"/>
              <a:chExt cx="186307" cy="1486989"/>
            </a:xfrm>
          </p:grpSpPr>
          <p:cxnSp>
            <p:nvCxnSpPr>
              <p:cNvPr id="126" name="直接连接符 125">
                <a:extLst>
                  <a:ext uri="{FF2B5EF4-FFF2-40B4-BE49-F238E27FC236}">
                    <a16:creationId xmlns:a16="http://schemas.microsoft.com/office/drawing/2014/main" id="{073518F0-33B3-4595-9047-A0A8B68E2FB9}"/>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7" name="等腰三角形 126">
                <a:extLst>
                  <a:ext uri="{FF2B5EF4-FFF2-40B4-BE49-F238E27FC236}">
                    <a16:creationId xmlns:a16="http://schemas.microsoft.com/office/drawing/2014/main" id="{28163C38-73AF-4A79-B453-E918D79C8379}"/>
                  </a:ext>
                </a:extLst>
              </p:cNvPr>
              <p:cNvSpPr>
                <a:spLocks noChangeAspect="1"/>
              </p:cNvSpPr>
              <p:nvPr/>
            </p:nvSpPr>
            <p:spPr>
              <a:xfrm rot="5400000">
                <a:off x="1375933" y="254567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文本框 124">
              <a:extLst>
                <a:ext uri="{FF2B5EF4-FFF2-40B4-BE49-F238E27FC236}">
                  <a16:creationId xmlns:a16="http://schemas.microsoft.com/office/drawing/2014/main" id="{234698DF-371F-45AC-BE07-0DB34421B11A}"/>
                </a:ext>
              </a:extLst>
            </p:cNvPr>
            <p:cNvSpPr txBox="1"/>
            <p:nvPr/>
          </p:nvSpPr>
          <p:spPr>
            <a:xfrm>
              <a:off x="535075" y="4065474"/>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1974.1</a:t>
              </a:r>
            </a:p>
          </p:txBody>
        </p:sp>
      </p:grpSp>
      <p:grpSp>
        <p:nvGrpSpPr>
          <p:cNvPr id="128" name="组合 127">
            <a:extLst>
              <a:ext uri="{FF2B5EF4-FFF2-40B4-BE49-F238E27FC236}">
                <a16:creationId xmlns:a16="http://schemas.microsoft.com/office/drawing/2014/main" id="{9BAC1C8B-F171-48E7-A86A-9762863C8475}"/>
              </a:ext>
            </a:extLst>
          </p:cNvPr>
          <p:cNvGrpSpPr/>
          <p:nvPr/>
        </p:nvGrpSpPr>
        <p:grpSpPr>
          <a:xfrm>
            <a:off x="8129235" y="2800904"/>
            <a:ext cx="1916917" cy="2280177"/>
            <a:chOff x="1589126" y="3162859"/>
            <a:chExt cx="1916917" cy="2280177"/>
          </a:xfrm>
        </p:grpSpPr>
        <p:grpSp>
          <p:nvGrpSpPr>
            <p:cNvPr id="129" name="组合 128">
              <a:extLst>
                <a:ext uri="{FF2B5EF4-FFF2-40B4-BE49-F238E27FC236}">
                  <a16:creationId xmlns:a16="http://schemas.microsoft.com/office/drawing/2014/main" id="{3C67CC27-2739-41A2-9517-85F364088E3B}"/>
                </a:ext>
              </a:extLst>
            </p:cNvPr>
            <p:cNvGrpSpPr/>
            <p:nvPr/>
          </p:nvGrpSpPr>
          <p:grpSpPr>
            <a:xfrm flipV="1">
              <a:off x="2547776" y="4003036"/>
              <a:ext cx="186307" cy="1440000"/>
              <a:chOff x="1390779" y="2577818"/>
              <a:chExt cx="186307" cy="1440000"/>
            </a:xfrm>
          </p:grpSpPr>
          <p:cxnSp>
            <p:nvCxnSpPr>
              <p:cNvPr id="132" name="直接连接符 131">
                <a:extLst>
                  <a:ext uri="{FF2B5EF4-FFF2-40B4-BE49-F238E27FC236}">
                    <a16:creationId xmlns:a16="http://schemas.microsoft.com/office/drawing/2014/main" id="{DB5F5F91-4E3B-4464-9BB6-85BCA8BAF9E4}"/>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3" name="等腰三角形 132">
                <a:extLst>
                  <a:ext uri="{FF2B5EF4-FFF2-40B4-BE49-F238E27FC236}">
                    <a16:creationId xmlns:a16="http://schemas.microsoft.com/office/drawing/2014/main" id="{96C9DE9F-ADA0-4115-A5FF-61FC9AE86A19}"/>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文本框 129">
              <a:extLst>
                <a:ext uri="{FF2B5EF4-FFF2-40B4-BE49-F238E27FC236}">
                  <a16:creationId xmlns:a16="http://schemas.microsoft.com/office/drawing/2014/main" id="{7DD822F3-B6F5-4727-96E1-35534A106368}"/>
                </a:ext>
              </a:extLst>
            </p:cNvPr>
            <p:cNvSpPr txBox="1"/>
            <p:nvPr/>
          </p:nvSpPr>
          <p:spPr>
            <a:xfrm>
              <a:off x="1824724"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1974.12</a:t>
              </a:r>
            </a:p>
          </p:txBody>
        </p:sp>
        <p:sp>
          <p:nvSpPr>
            <p:cNvPr id="131" name="Rectangle 23">
              <a:extLst>
                <a:ext uri="{FF2B5EF4-FFF2-40B4-BE49-F238E27FC236}">
                  <a16:creationId xmlns:a16="http://schemas.microsoft.com/office/drawing/2014/main" id="{32CC2511-E20B-4525-860A-F59720FFB155}"/>
                </a:ext>
              </a:extLst>
            </p:cNvPr>
            <p:cNvSpPr/>
            <p:nvPr/>
          </p:nvSpPr>
          <p:spPr>
            <a:xfrm>
              <a:off x="1589126" y="3162859"/>
              <a:ext cx="1916917" cy="294005"/>
            </a:xfrm>
            <a:prstGeom prst="rect">
              <a:avLst/>
            </a:prstGeom>
          </p:spPr>
          <p:txBody>
            <a:bodyPr wrap="square">
              <a:spAutoFit/>
            </a:bodyPr>
            <a:lstStyle/>
            <a:p>
              <a:pPr algn="ctr">
                <a:lnSpc>
                  <a:spcPct val="120000"/>
                </a:lnSpc>
              </a:pPr>
              <a:r>
                <a:rPr lang="zh-CN" altLang="en-US" sz="1100" dirty="0">
                  <a:latin typeface="+mn-ea"/>
                </a:rPr>
                <a:t>赴川学习办沼气</a:t>
              </a:r>
            </a:p>
          </p:txBody>
        </p:sp>
      </p:grpSp>
      <p:grpSp>
        <p:nvGrpSpPr>
          <p:cNvPr id="134" name="组合 133">
            <a:extLst>
              <a:ext uri="{FF2B5EF4-FFF2-40B4-BE49-F238E27FC236}">
                <a16:creationId xmlns:a16="http://schemas.microsoft.com/office/drawing/2014/main" id="{0E17F150-200E-4123-A530-3EA64974A104}"/>
              </a:ext>
            </a:extLst>
          </p:cNvPr>
          <p:cNvGrpSpPr/>
          <p:nvPr/>
        </p:nvGrpSpPr>
        <p:grpSpPr>
          <a:xfrm>
            <a:off x="9683059" y="2200623"/>
            <a:ext cx="1916917" cy="2269585"/>
            <a:chOff x="313447" y="2577818"/>
            <a:chExt cx="1916917" cy="2269585"/>
          </a:xfrm>
        </p:grpSpPr>
        <p:sp>
          <p:nvSpPr>
            <p:cNvPr id="135" name="Rectangle 23">
              <a:extLst>
                <a:ext uri="{FF2B5EF4-FFF2-40B4-BE49-F238E27FC236}">
                  <a16:creationId xmlns:a16="http://schemas.microsoft.com/office/drawing/2014/main" id="{59DEB7EB-03E3-45B2-B62B-035D31EFF164}"/>
                </a:ext>
              </a:extLst>
            </p:cNvPr>
            <p:cNvSpPr/>
            <p:nvPr/>
          </p:nvSpPr>
          <p:spPr>
            <a:xfrm>
              <a:off x="313447" y="4553398"/>
              <a:ext cx="1916917" cy="294005"/>
            </a:xfrm>
            <a:prstGeom prst="rect">
              <a:avLst/>
            </a:prstGeom>
          </p:spPr>
          <p:txBody>
            <a:bodyPr wrap="square">
              <a:spAutoFit/>
            </a:bodyPr>
            <a:lstStyle/>
            <a:p>
              <a:pPr algn="ctr">
                <a:lnSpc>
                  <a:spcPct val="120000"/>
                </a:lnSpc>
              </a:pPr>
              <a:r>
                <a:rPr lang="zh-CN" altLang="en-US" sz="1100" dirty="0">
                  <a:latin typeface="+mn-ea"/>
                </a:rPr>
                <a:t>离开梁家河到清华大学求学</a:t>
              </a:r>
            </a:p>
          </p:txBody>
        </p:sp>
        <p:grpSp>
          <p:nvGrpSpPr>
            <p:cNvPr id="136" name="组合 135">
              <a:extLst>
                <a:ext uri="{FF2B5EF4-FFF2-40B4-BE49-F238E27FC236}">
                  <a16:creationId xmlns:a16="http://schemas.microsoft.com/office/drawing/2014/main" id="{9A2BC34E-D580-465D-9CBA-AD350E5042BC}"/>
                </a:ext>
              </a:extLst>
            </p:cNvPr>
            <p:cNvGrpSpPr/>
            <p:nvPr/>
          </p:nvGrpSpPr>
          <p:grpSpPr>
            <a:xfrm>
              <a:off x="1178752" y="2577818"/>
              <a:ext cx="186307" cy="1440000"/>
              <a:chOff x="1390779" y="2577818"/>
              <a:chExt cx="186307" cy="1440000"/>
            </a:xfrm>
          </p:grpSpPr>
          <p:cxnSp>
            <p:nvCxnSpPr>
              <p:cNvPr id="138" name="直接连接符 137">
                <a:extLst>
                  <a:ext uri="{FF2B5EF4-FFF2-40B4-BE49-F238E27FC236}">
                    <a16:creationId xmlns:a16="http://schemas.microsoft.com/office/drawing/2014/main" id="{D1D87532-1D50-4765-BF09-AA9BF93959C5}"/>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9" name="等腰三角形 138">
                <a:extLst>
                  <a:ext uri="{FF2B5EF4-FFF2-40B4-BE49-F238E27FC236}">
                    <a16:creationId xmlns:a16="http://schemas.microsoft.com/office/drawing/2014/main" id="{344EEC45-100B-4808-8851-586A84523AB2}"/>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7" name="文本框 136">
              <a:extLst>
                <a:ext uri="{FF2B5EF4-FFF2-40B4-BE49-F238E27FC236}">
                  <a16:creationId xmlns:a16="http://schemas.microsoft.com/office/drawing/2014/main" id="{66999805-75E3-495C-8AA1-F02886E04EAC}"/>
                </a:ext>
              </a:extLst>
            </p:cNvPr>
            <p:cNvSpPr txBox="1"/>
            <p:nvPr/>
          </p:nvSpPr>
          <p:spPr>
            <a:xfrm>
              <a:off x="535075" y="4065474"/>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1975.10</a:t>
              </a:r>
            </a:p>
          </p:txBody>
        </p:sp>
      </p:grpSp>
      <p:sp>
        <p:nvSpPr>
          <p:cNvPr id="140" name="矩形 139">
            <a:extLst>
              <a:ext uri="{FF2B5EF4-FFF2-40B4-BE49-F238E27FC236}">
                <a16:creationId xmlns:a16="http://schemas.microsoft.com/office/drawing/2014/main" id="{D5285E57-4BF1-4CA9-BEFC-688B827B6632}"/>
              </a:ext>
            </a:extLst>
          </p:cNvPr>
          <p:cNvSpPr/>
          <p:nvPr/>
        </p:nvSpPr>
        <p:spPr>
          <a:xfrm>
            <a:off x="726753" y="908046"/>
            <a:ext cx="2139950" cy="1261110"/>
          </a:xfrm>
          <a:prstGeom prst="rect">
            <a:avLst/>
          </a:prstGeom>
          <a:blipFill rotWithShape="1">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B76ED5F2-48DA-4566-88E2-967CE34A77B7}"/>
              </a:ext>
            </a:extLst>
          </p:cNvPr>
          <p:cNvSpPr/>
          <p:nvPr/>
        </p:nvSpPr>
        <p:spPr>
          <a:xfrm>
            <a:off x="9485943" y="915031"/>
            <a:ext cx="2245360" cy="1292860"/>
          </a:xfrm>
          <a:prstGeom prst="rect">
            <a:avLst/>
          </a:prstGeom>
          <a:blipFill rotWithShape="1">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5271F5AB-B4C9-463B-91D1-3899E9CD42D1}"/>
              </a:ext>
            </a:extLst>
          </p:cNvPr>
          <p:cNvSpPr/>
          <p:nvPr/>
        </p:nvSpPr>
        <p:spPr>
          <a:xfrm>
            <a:off x="2269168" y="5034276"/>
            <a:ext cx="2337435" cy="1402080"/>
          </a:xfrm>
          <a:prstGeom prst="rect">
            <a:avLst/>
          </a:prstGeom>
          <a:blipFill rotWithShape="1">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40630BAA-BDB2-439E-A144-7303B7743AB7}"/>
              </a:ext>
            </a:extLst>
          </p:cNvPr>
          <p:cNvSpPr/>
          <p:nvPr/>
        </p:nvSpPr>
        <p:spPr>
          <a:xfrm>
            <a:off x="6370633" y="908046"/>
            <a:ext cx="2224405" cy="1306830"/>
          </a:xfrm>
          <a:prstGeom prst="rect">
            <a:avLst/>
          </a:prstGeom>
          <a:blipFill rotWithShape="1">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4" name="图片 143">
            <a:extLst>
              <a:ext uri="{FF2B5EF4-FFF2-40B4-BE49-F238E27FC236}">
                <a16:creationId xmlns:a16="http://schemas.microsoft.com/office/drawing/2014/main" id="{B9063373-8131-4791-B084-F7B1C05230F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95573" y="5026021"/>
            <a:ext cx="2583815" cy="1410335"/>
          </a:xfrm>
          <a:prstGeom prst="rect">
            <a:avLst/>
          </a:prstGeom>
        </p:spPr>
      </p:pic>
      <p:grpSp>
        <p:nvGrpSpPr>
          <p:cNvPr id="145" name="组合 144">
            <a:extLst>
              <a:ext uri="{FF2B5EF4-FFF2-40B4-BE49-F238E27FC236}">
                <a16:creationId xmlns:a16="http://schemas.microsoft.com/office/drawing/2014/main" id="{C9E86C8F-4D61-475A-A040-8ED3EB5BB9B2}"/>
              </a:ext>
            </a:extLst>
          </p:cNvPr>
          <p:cNvGrpSpPr/>
          <p:nvPr/>
        </p:nvGrpSpPr>
        <p:grpSpPr>
          <a:xfrm>
            <a:off x="4173841" y="3641289"/>
            <a:ext cx="1916917" cy="992749"/>
            <a:chOff x="313447" y="4057219"/>
            <a:chExt cx="1916917" cy="992749"/>
          </a:xfrm>
        </p:grpSpPr>
        <p:sp>
          <p:nvSpPr>
            <p:cNvPr id="146" name="Rectangle 23">
              <a:extLst>
                <a:ext uri="{FF2B5EF4-FFF2-40B4-BE49-F238E27FC236}">
                  <a16:creationId xmlns:a16="http://schemas.microsoft.com/office/drawing/2014/main" id="{93312443-E911-4D45-B16B-9A1E6B43DACB}"/>
                </a:ext>
              </a:extLst>
            </p:cNvPr>
            <p:cNvSpPr/>
            <p:nvPr/>
          </p:nvSpPr>
          <p:spPr>
            <a:xfrm>
              <a:off x="313447" y="4553398"/>
              <a:ext cx="1916917" cy="496570"/>
            </a:xfrm>
            <a:prstGeom prst="rect">
              <a:avLst/>
            </a:prstGeom>
          </p:spPr>
          <p:txBody>
            <a:bodyPr wrap="square">
              <a:spAutoFit/>
            </a:bodyPr>
            <a:lstStyle/>
            <a:p>
              <a:pPr algn="ctr">
                <a:lnSpc>
                  <a:spcPct val="120000"/>
                </a:lnSpc>
              </a:pPr>
              <a:r>
                <a:rPr lang="zh-CN" altLang="en-US" sz="1100" dirty="0">
                  <a:latin typeface="+mn-ea"/>
                </a:rPr>
                <a:t>调到贾家坪公社的赵家河村主持社教工作</a:t>
              </a:r>
            </a:p>
          </p:txBody>
        </p:sp>
        <p:sp>
          <p:nvSpPr>
            <p:cNvPr id="147" name="文本框 146">
              <a:extLst>
                <a:ext uri="{FF2B5EF4-FFF2-40B4-BE49-F238E27FC236}">
                  <a16:creationId xmlns:a16="http://schemas.microsoft.com/office/drawing/2014/main" id="{49C651C7-35CA-4B8B-AD23-EB8F8E651C02}"/>
                </a:ext>
              </a:extLst>
            </p:cNvPr>
            <p:cNvSpPr txBox="1"/>
            <p:nvPr/>
          </p:nvSpPr>
          <p:spPr>
            <a:xfrm>
              <a:off x="534440" y="4057219"/>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1973.3</a:t>
              </a:r>
            </a:p>
          </p:txBody>
        </p:sp>
      </p:grpSp>
      <p:grpSp>
        <p:nvGrpSpPr>
          <p:cNvPr id="148" name="组合 147">
            <a:extLst>
              <a:ext uri="{FF2B5EF4-FFF2-40B4-BE49-F238E27FC236}">
                <a16:creationId xmlns:a16="http://schemas.microsoft.com/office/drawing/2014/main" id="{D750006E-3531-4701-BFD3-0D36371D7C24}"/>
              </a:ext>
            </a:extLst>
          </p:cNvPr>
          <p:cNvGrpSpPr/>
          <p:nvPr/>
        </p:nvGrpSpPr>
        <p:grpSpPr>
          <a:xfrm>
            <a:off x="5473030" y="2865039"/>
            <a:ext cx="1916917" cy="744323"/>
            <a:chOff x="1505306" y="3160954"/>
            <a:chExt cx="1916917" cy="744323"/>
          </a:xfrm>
        </p:grpSpPr>
        <p:sp>
          <p:nvSpPr>
            <p:cNvPr id="149" name="文本框 148">
              <a:extLst>
                <a:ext uri="{FF2B5EF4-FFF2-40B4-BE49-F238E27FC236}">
                  <a16:creationId xmlns:a16="http://schemas.microsoft.com/office/drawing/2014/main" id="{2FEDDC97-6BC5-445C-B8EF-21555CAAA12D}"/>
                </a:ext>
              </a:extLst>
            </p:cNvPr>
            <p:cNvSpPr txBox="1"/>
            <p:nvPr/>
          </p:nvSpPr>
          <p:spPr>
            <a:xfrm>
              <a:off x="1824724"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1973.7</a:t>
              </a:r>
            </a:p>
          </p:txBody>
        </p:sp>
        <p:sp>
          <p:nvSpPr>
            <p:cNvPr id="150" name="Rectangle 23">
              <a:extLst>
                <a:ext uri="{FF2B5EF4-FFF2-40B4-BE49-F238E27FC236}">
                  <a16:creationId xmlns:a16="http://schemas.microsoft.com/office/drawing/2014/main" id="{70286057-C454-4F14-95BA-C763D4D7E110}"/>
                </a:ext>
              </a:extLst>
            </p:cNvPr>
            <p:cNvSpPr/>
            <p:nvPr/>
          </p:nvSpPr>
          <p:spPr>
            <a:xfrm>
              <a:off x="1505306" y="3160954"/>
              <a:ext cx="1916917" cy="294005"/>
            </a:xfrm>
            <a:prstGeom prst="rect">
              <a:avLst/>
            </a:prstGeom>
          </p:spPr>
          <p:txBody>
            <a:bodyPr wrap="square">
              <a:spAutoFit/>
            </a:bodyPr>
            <a:lstStyle/>
            <a:p>
              <a:pPr algn="ctr">
                <a:lnSpc>
                  <a:spcPct val="120000"/>
                </a:lnSpc>
              </a:pPr>
              <a:r>
                <a:rPr lang="zh-CN" altLang="en-US" sz="1100" dirty="0">
                  <a:latin typeface="+mn-ea"/>
                </a:rPr>
                <a:t>回到梁家河</a:t>
              </a:r>
            </a:p>
          </p:txBody>
        </p:sp>
      </p:grpSp>
      <p:cxnSp>
        <p:nvCxnSpPr>
          <p:cNvPr id="151" name="直接连接符 150">
            <a:extLst>
              <a:ext uri="{FF2B5EF4-FFF2-40B4-BE49-F238E27FC236}">
                <a16:creationId xmlns:a16="http://schemas.microsoft.com/office/drawing/2014/main" id="{AAF0413E-C68B-453C-88AB-130792AD0E8D}"/>
              </a:ext>
            </a:extLst>
          </p:cNvPr>
          <p:cNvCxnSpPr/>
          <p:nvPr/>
        </p:nvCxnSpPr>
        <p:spPr>
          <a:xfrm>
            <a:off x="0" y="3605236"/>
            <a:ext cx="12060000" cy="0"/>
          </a:xfrm>
          <a:prstGeom prst="line">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44870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500"/>
                                        <p:tgtEl>
                                          <p:spTgt spid="1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500"/>
                                        <p:tgtEl>
                                          <p:spTgt spid="14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fade">
                                      <p:cBhvr>
                                        <p:cTn id="40" dur="500"/>
                                        <p:tgtEl>
                                          <p:spTgt spid="128"/>
                                        </p:tgtEl>
                                      </p:cBhvr>
                                    </p:animEffect>
                                  </p:childTnLst>
                                </p:cTn>
                              </p:par>
                              <p:par>
                                <p:cTn id="41" presetID="10"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animEffect transition="in" filter="fade">
                                      <p:cBhvr>
                                        <p:cTn id="43" dur="500"/>
                                        <p:tgtEl>
                                          <p:spTgt spid="14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1"/>
                                        </p:tgtEl>
                                        <p:attrNameLst>
                                          <p:attrName>style.visibility</p:attrName>
                                        </p:attrNameLst>
                                      </p:cBhvr>
                                      <p:to>
                                        <p:strVal val="visible"/>
                                      </p:to>
                                    </p:set>
                                    <p:animEffect transition="in" filter="fade">
                                      <p:cBhvr>
                                        <p:cTn id="48" dur="500"/>
                                        <p:tgtEl>
                                          <p:spTgt spid="141"/>
                                        </p:tgtEl>
                                      </p:cBhvr>
                                    </p:animEffect>
                                  </p:childTnLst>
                                </p:cTn>
                              </p:par>
                              <p:par>
                                <p:cTn id="49" presetID="10"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fade">
                                      <p:cBhvr>
                                        <p:cTn id="5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2" grpId="0" animBg="1"/>
      <p:bldP spid="1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8">
            <a:extLst>
              <a:ext uri="{FF2B5EF4-FFF2-40B4-BE49-F238E27FC236}">
                <a16:creationId xmlns:a16="http://schemas.microsoft.com/office/drawing/2014/main" id="{862D65E7-A0BA-468B-B048-40DCC02EA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 y="4470401"/>
            <a:ext cx="12192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68CC72C-AA7B-4002-88B3-932E91CE4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a:extLst>
              <a:ext uri="{FF2B5EF4-FFF2-40B4-BE49-F238E27FC236}">
                <a16:creationId xmlns:a16="http://schemas.microsoft.com/office/drawing/2014/main" id="{A6F24AA8-6A6B-4310-9A46-A4B71DBA1C05}"/>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2774" name="TextBox 7">
            <a:extLst>
              <a:ext uri="{FF2B5EF4-FFF2-40B4-BE49-F238E27FC236}">
                <a16:creationId xmlns:a16="http://schemas.microsoft.com/office/drawing/2014/main" id="{9762122A-25D8-47FC-B9AB-EEA5082ADCC3}"/>
              </a:ext>
            </a:extLst>
          </p:cNvPr>
          <p:cNvSpPr txBox="1">
            <a:spLocks noChangeArrowheads="1"/>
          </p:cNvSpPr>
          <p:nvPr/>
        </p:nvSpPr>
        <p:spPr bwMode="auto">
          <a:xfrm>
            <a:off x="479425" y="447675"/>
            <a:ext cx="43204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从总书记身上学到的优良品质</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3255" name="图片 4">
            <a:extLst>
              <a:ext uri="{FF2B5EF4-FFF2-40B4-BE49-F238E27FC236}">
                <a16:creationId xmlns:a16="http://schemas.microsoft.com/office/drawing/2014/main" id="{F1614B66-16BF-4229-9DDF-F6BFA5847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642" y="1959928"/>
            <a:ext cx="4672013"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文本框 27">
            <a:extLst>
              <a:ext uri="{FF2B5EF4-FFF2-40B4-BE49-F238E27FC236}">
                <a16:creationId xmlns:a16="http://schemas.microsoft.com/office/drawing/2014/main" id="{F7DD7AAA-1BB0-4903-B42B-B6287EC6FD75}"/>
              </a:ext>
            </a:extLst>
          </p:cNvPr>
          <p:cNvSpPr txBox="1">
            <a:spLocks noChangeArrowheads="1"/>
          </p:cNvSpPr>
          <p:nvPr/>
        </p:nvSpPr>
        <p:spPr bwMode="auto">
          <a:xfrm>
            <a:off x="7250288" y="1789595"/>
            <a:ext cx="4298950" cy="336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七年艰苦的知青生活，是对青年的身体和心灵的双重磨砺。</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历史不能重复，伟人不可复制，但伟大的精神却能穿越时空，给人以面对艰险的信心、勇气和力量，给人以永恒的启发和滋养</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我们青年人能够从总书记身上学到以下</a:t>
            </a:r>
            <a:r>
              <a:rPr lang="zh-CN" altLang="en-US" sz="1800" dirty="0">
                <a:effectLst/>
                <a:ea typeface="宋体" panose="02010600030101010101" pitchFamily="2" charset="-122"/>
                <a:cs typeface="Times New Roman" panose="02020603050405020304" pitchFamily="18" charset="0"/>
              </a:rPr>
              <a:t>优良品质</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pic>
        <p:nvPicPr>
          <p:cNvPr id="19" name="图片 18">
            <a:extLst>
              <a:ext uri="{FF2B5EF4-FFF2-40B4-BE49-F238E27FC236}">
                <a16:creationId xmlns:a16="http://schemas.microsoft.com/office/drawing/2014/main" id="{E2D3A98F-188E-4460-8D3C-B8B3B83EDFAC}"/>
              </a:ext>
            </a:extLst>
          </p:cNvPr>
          <p:cNvPicPr>
            <a:picLocks noChangeAspect="1"/>
          </p:cNvPicPr>
          <p:nvPr>
            <p:custDataLst>
              <p:tags r:id="rId1"/>
            </p:custDataLst>
          </p:nvPr>
        </p:nvPicPr>
        <p:blipFill>
          <a:blip r:embed="rId7"/>
          <a:srcRect t="175" b="175"/>
          <a:stretch>
            <a:fillRect/>
          </a:stretch>
        </p:blipFill>
        <p:spPr>
          <a:xfrm>
            <a:off x="1428750" y="2201546"/>
            <a:ext cx="4442953" cy="33322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53255"/>
                                        </p:tgtEl>
                                        <p:attrNameLst>
                                          <p:attrName>style.visibility</p:attrName>
                                        </p:attrNameLst>
                                      </p:cBhvr>
                                      <p:to>
                                        <p:strVal val="visible"/>
                                      </p:to>
                                    </p:set>
                                    <p:anim calcmode="lin" valueType="num">
                                      <p:cBhvr additive="base">
                                        <p:cTn id="7" dur="500" fill="hold"/>
                                        <p:tgtEl>
                                          <p:spTgt spid="53255"/>
                                        </p:tgtEl>
                                        <p:attrNameLst>
                                          <p:attrName>ppt_x</p:attrName>
                                        </p:attrNameLst>
                                      </p:cBhvr>
                                      <p:tavLst>
                                        <p:tav tm="0">
                                          <p:val>
                                            <p:strVal val="1+#ppt_w/2"/>
                                          </p:val>
                                        </p:tav>
                                        <p:tav tm="100000">
                                          <p:val>
                                            <p:strVal val="#ppt_x"/>
                                          </p:val>
                                        </p:tav>
                                      </p:tavLst>
                                    </p:anim>
                                    <p:anim calcmode="lin" valueType="num">
                                      <p:cBhvr additive="base">
                                        <p:cTn id="8" dur="500" fill="hold"/>
                                        <p:tgtEl>
                                          <p:spTgt spid="532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E31FBE4-53AC-4B83-A2EB-F4E8AB1B8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800" y="788988"/>
            <a:ext cx="5407025"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A5A9D18E-1E5E-4B0C-8C4C-0B427268C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3095" y="1147146"/>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10B48FAE-D80A-474A-AB5D-CA5DD07E9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6">
            <a:extLst>
              <a:ext uri="{FF2B5EF4-FFF2-40B4-BE49-F238E27FC236}">
                <a16:creationId xmlns:a16="http://schemas.microsoft.com/office/drawing/2014/main" id="{639B8953-553B-4925-B63F-8E45F0083E31}"/>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3560" name="TextBox 7">
            <a:extLst>
              <a:ext uri="{FF2B5EF4-FFF2-40B4-BE49-F238E27FC236}">
                <a16:creationId xmlns:a16="http://schemas.microsoft.com/office/drawing/2014/main" id="{63A73BD4-5988-4712-869A-2D4AF4AC8F4F}"/>
              </a:ext>
            </a:extLst>
          </p:cNvPr>
          <p:cNvSpPr txBox="1">
            <a:spLocks noChangeArrowheads="1"/>
          </p:cNvSpPr>
          <p:nvPr/>
        </p:nvSpPr>
        <p:spPr bwMode="auto">
          <a:xfrm>
            <a:off x="1861102" y="2598116"/>
            <a:ext cx="1557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zh-CN" sz="1800" dirty="0">
                <a:effectLst/>
                <a:ea typeface="宋体" panose="02010600030101010101" pitchFamily="2" charset="-122"/>
                <a:cs typeface="Times New Roman" panose="02020603050405020304" pitchFamily="18" charset="0"/>
              </a:rPr>
              <a:t>在动乱年代保持高度学习热情的可贵品质</a:t>
            </a:r>
            <a:endParaRPr lang="en-US" altLang="zh-CN" sz="1200" dirty="0">
              <a:solidFill>
                <a:srgbClr val="4F4D50"/>
              </a:solidFill>
              <a:latin typeface="苹方 特粗" panose="020B0800000000000000" pitchFamily="34" charset="-122"/>
              <a:ea typeface="苹方 特粗" panose="020B0800000000000000" pitchFamily="34" charset="-122"/>
            </a:endParaRPr>
          </a:p>
        </p:txBody>
      </p:sp>
      <p:sp>
        <p:nvSpPr>
          <p:cNvPr id="23561" name="文本框 27">
            <a:extLst>
              <a:ext uri="{FF2B5EF4-FFF2-40B4-BE49-F238E27FC236}">
                <a16:creationId xmlns:a16="http://schemas.microsoft.com/office/drawing/2014/main" id="{6D295B84-F939-4262-8F2E-4195F6060E9E}"/>
              </a:ext>
            </a:extLst>
          </p:cNvPr>
          <p:cNvSpPr txBox="1">
            <a:spLocks noChangeArrowheads="1"/>
          </p:cNvSpPr>
          <p:nvPr/>
        </p:nvSpPr>
        <p:spPr bwMode="auto">
          <a:xfrm>
            <a:off x="593091" y="3952828"/>
            <a:ext cx="35702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zh-CN" altLang="zh-CN" dirty="0"/>
              <a:t>尽管劳动之余时间短暂，对那薄薄的《共产党宣言》，总书记还要对比不同的译本进行思考和辨析；深夜里，为凑近煤油灯看书，总书记熏得脸黑鼻头黑，嗓眼满是烟灰</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23564" name="文本框 27">
            <a:extLst>
              <a:ext uri="{FF2B5EF4-FFF2-40B4-BE49-F238E27FC236}">
                <a16:creationId xmlns:a16="http://schemas.microsoft.com/office/drawing/2014/main" id="{9501E33A-145A-4F47-9BD0-79548AB0A69A}"/>
              </a:ext>
            </a:extLst>
          </p:cNvPr>
          <p:cNvSpPr txBox="1">
            <a:spLocks noChangeArrowheads="1"/>
          </p:cNvSpPr>
          <p:nvPr/>
        </p:nvSpPr>
        <p:spPr bwMode="auto">
          <a:xfrm>
            <a:off x="4005655" y="3961411"/>
            <a:ext cx="384952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zh-CN" altLang="zh-CN" sz="1800" dirty="0">
                <a:effectLst/>
                <a:ea typeface="宋体" panose="02010600030101010101" pitchFamily="2" charset="-122"/>
                <a:cs typeface="Times New Roman" panose="02020603050405020304" pitchFamily="18" charset="0"/>
              </a:rPr>
              <a:t>习总书记回忆知青岁月时提到了“过四关”：让人全身红包，瘙痒难忍的跳蚤关，从精米细面跌落到粗粮糠团的饮食关，从不谙农事到整日劳作的劳动关，从天真学生到陕北群众一份子的思想关。一关关难挨，一关关劝退多少人，总书记却很快住得惯吃得香，思想行动不滑坡</a:t>
            </a:r>
            <a:r>
              <a:rPr lang="zh-CN" altLang="en-US" sz="1800" dirty="0">
                <a:effectLst/>
                <a:ea typeface="宋体" panose="02010600030101010101" pitchFamily="2" charset="-122"/>
                <a:cs typeface="Times New Roman" panose="02020603050405020304" pitchFamily="18" charset="0"/>
              </a:rPr>
              <a:t>。</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23566" name="文本框 27">
            <a:extLst>
              <a:ext uri="{FF2B5EF4-FFF2-40B4-BE49-F238E27FC236}">
                <a16:creationId xmlns:a16="http://schemas.microsoft.com/office/drawing/2014/main" id="{99942FF2-75FB-46CA-8840-DF4DD2DBBE50}"/>
              </a:ext>
            </a:extLst>
          </p:cNvPr>
          <p:cNvSpPr txBox="1">
            <a:spLocks noChangeArrowheads="1"/>
          </p:cNvSpPr>
          <p:nvPr/>
        </p:nvSpPr>
        <p:spPr bwMode="auto">
          <a:xfrm>
            <a:off x="7880023" y="3970539"/>
            <a:ext cx="366836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zh-CN" altLang="zh-CN" sz="1800" dirty="0">
                <a:effectLst/>
                <a:ea typeface="宋体" panose="02010600030101010101" pitchFamily="2" charset="-122"/>
                <a:cs typeface="Times New Roman" panose="02020603050405020304" pitchFamily="18" charset="0"/>
              </a:rPr>
              <a:t>当年的总书记，话不多，办实事多。陕北燃料短缺，身为村支书的习近平便赶往四川学习修建沼气池。他到一地看一地，亲自下池观察请教，学到了适用于陕北的沼气修建方法；为了便利群众的生活，习近平为村里安置了铁业社、缝纫社、代销店等副业，带领村民打坝，用奖励给他的摩托车为村里换回磨面机与拖拉机。</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16" name="TextBox 7">
            <a:extLst>
              <a:ext uri="{FF2B5EF4-FFF2-40B4-BE49-F238E27FC236}">
                <a16:creationId xmlns:a16="http://schemas.microsoft.com/office/drawing/2014/main" id="{EBA8D0C6-60B0-4752-A154-C6B320E3B38A}"/>
              </a:ext>
            </a:extLst>
          </p:cNvPr>
          <p:cNvSpPr txBox="1">
            <a:spLocks noChangeArrowheads="1"/>
          </p:cNvSpPr>
          <p:nvPr/>
        </p:nvSpPr>
        <p:spPr bwMode="auto">
          <a:xfrm>
            <a:off x="479425" y="447675"/>
            <a:ext cx="43204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从总书记身上学到的优良品质</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3F49795-C217-4208-A10A-7FC63303F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856" y="1125538"/>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225CAF66-0718-4C66-972A-DF2D80552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6204" y="1147146"/>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7">
            <a:extLst>
              <a:ext uri="{FF2B5EF4-FFF2-40B4-BE49-F238E27FC236}">
                <a16:creationId xmlns:a16="http://schemas.microsoft.com/office/drawing/2014/main" id="{D3D4F7DA-6245-419F-939F-A9585CA95664}"/>
              </a:ext>
            </a:extLst>
          </p:cNvPr>
          <p:cNvSpPr txBox="1">
            <a:spLocks noChangeArrowheads="1"/>
          </p:cNvSpPr>
          <p:nvPr/>
        </p:nvSpPr>
        <p:spPr bwMode="auto">
          <a:xfrm>
            <a:off x="5151882" y="2736615"/>
            <a:ext cx="15570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zh-CN" sz="1800" dirty="0">
                <a:effectLst/>
                <a:ea typeface="宋体" panose="02010600030101010101" pitchFamily="2" charset="-122"/>
                <a:cs typeface="Times New Roman" panose="02020603050405020304" pitchFamily="18" charset="0"/>
              </a:rPr>
              <a:t>不向困难低头的自强精神</a:t>
            </a:r>
            <a:endParaRPr lang="en-US" altLang="zh-CN" sz="1200" dirty="0">
              <a:solidFill>
                <a:srgbClr val="4F4D50"/>
              </a:solidFill>
              <a:latin typeface="苹方 特粗" panose="020B0800000000000000" pitchFamily="34" charset="-122"/>
              <a:ea typeface="苹方 特粗" panose="020B0800000000000000" pitchFamily="34" charset="-122"/>
            </a:endParaRPr>
          </a:p>
        </p:txBody>
      </p:sp>
      <p:sp>
        <p:nvSpPr>
          <p:cNvPr id="20" name="TextBox 7">
            <a:extLst>
              <a:ext uri="{FF2B5EF4-FFF2-40B4-BE49-F238E27FC236}">
                <a16:creationId xmlns:a16="http://schemas.microsoft.com/office/drawing/2014/main" id="{E637E83E-366A-4938-9EFC-1B618D16992C}"/>
              </a:ext>
            </a:extLst>
          </p:cNvPr>
          <p:cNvSpPr txBox="1">
            <a:spLocks noChangeArrowheads="1"/>
          </p:cNvSpPr>
          <p:nvPr/>
        </p:nvSpPr>
        <p:spPr bwMode="auto">
          <a:xfrm>
            <a:off x="8686833" y="2615592"/>
            <a:ext cx="1557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zh-CN" sz="1800" dirty="0">
                <a:effectLst/>
                <a:ea typeface="宋体" panose="02010600030101010101" pitchFamily="2" charset="-122"/>
                <a:cs typeface="Times New Roman" panose="02020603050405020304" pitchFamily="18" charset="0"/>
              </a:rPr>
              <a:t>求真务实，为人民服务的精神</a:t>
            </a:r>
            <a:endParaRPr lang="en-US" altLang="zh-CN" sz="1200" dirty="0">
              <a:solidFill>
                <a:srgbClr val="4F4D50"/>
              </a:solidFill>
              <a:latin typeface="苹方 特粗" panose="020B0800000000000000" pitchFamily="34" charset="-122"/>
              <a:ea typeface="苹方 特粗"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repeatCount="indefinite" fill="hold"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par>
                          <p:cTn id="8" fill="hold" nodeType="afterGroup">
                            <p:stCondLst>
                              <p:cond delay="2000"/>
                            </p:stCondLst>
                            <p:childTnLst>
                              <p:par>
                                <p:cTn id="9" presetID="9" presetClass="emph" presetSubtype="0" nodeType="afterEffect">
                                  <p:stCondLst>
                                    <p:cond delay="0"/>
                                  </p:stCondLst>
                                  <p:childTnLst>
                                    <p:set>
                                      <p:cBhvr>
                                        <p:cTn id="10" dur="indefinite"/>
                                        <p:tgtEl>
                                          <p:spTgt spid="28"/>
                                        </p:tgtEl>
                                        <p:attrNameLst>
                                          <p:attrName>style.opacity</p:attrName>
                                        </p:attrNameLst>
                                      </p:cBhvr>
                                      <p:to>
                                        <p:strVal val="0.25"/>
                                      </p:to>
                                    </p:set>
                                    <p:animEffect filter="image" prLst="opacity: 0.25">
                                      <p:cBhvr rctx="IE">
                                        <p:cTn id="11" dur="indefinite"/>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3560"/>
                                        </p:tgtEl>
                                        <p:attrNameLst>
                                          <p:attrName>style.visibility</p:attrName>
                                        </p:attrNameLst>
                                      </p:cBhvr>
                                      <p:to>
                                        <p:strVal val="visible"/>
                                      </p:to>
                                    </p:set>
                                    <p:anim calcmode="lin" valueType="num">
                                      <p:cBhvr additive="base">
                                        <p:cTn id="20" dur="500" fill="hold"/>
                                        <p:tgtEl>
                                          <p:spTgt spid="23560"/>
                                        </p:tgtEl>
                                        <p:attrNameLst>
                                          <p:attrName>ppt_x</p:attrName>
                                        </p:attrNameLst>
                                      </p:cBhvr>
                                      <p:tavLst>
                                        <p:tav tm="0">
                                          <p:val>
                                            <p:strVal val="#ppt_x"/>
                                          </p:val>
                                        </p:tav>
                                        <p:tav tm="100000">
                                          <p:val>
                                            <p:strVal val="#ppt_x"/>
                                          </p:val>
                                        </p:tav>
                                      </p:tavLst>
                                    </p:anim>
                                    <p:anim calcmode="lin" valueType="num">
                                      <p:cBhvr additive="base">
                                        <p:cTn id="21" dur="500" fill="hold"/>
                                        <p:tgtEl>
                                          <p:spTgt spid="2356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3561"/>
                                        </p:tgtEl>
                                        <p:attrNameLst>
                                          <p:attrName>style.visibility</p:attrName>
                                        </p:attrNameLst>
                                      </p:cBhvr>
                                      <p:to>
                                        <p:strVal val="visible"/>
                                      </p:to>
                                    </p:set>
                                    <p:anim calcmode="lin" valueType="num">
                                      <p:cBhvr additive="base">
                                        <p:cTn id="24" dur="500" fill="hold"/>
                                        <p:tgtEl>
                                          <p:spTgt spid="23561"/>
                                        </p:tgtEl>
                                        <p:attrNameLst>
                                          <p:attrName>ppt_x</p:attrName>
                                        </p:attrNameLst>
                                      </p:cBhvr>
                                      <p:tavLst>
                                        <p:tav tm="0">
                                          <p:val>
                                            <p:strVal val="#ppt_x"/>
                                          </p:val>
                                        </p:tav>
                                        <p:tav tm="100000">
                                          <p:val>
                                            <p:strVal val="#ppt_x"/>
                                          </p:val>
                                        </p:tav>
                                      </p:tavLst>
                                    </p:anim>
                                    <p:anim calcmode="lin" valueType="num">
                                      <p:cBhvr additive="base">
                                        <p:cTn id="25"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3564"/>
                                        </p:tgtEl>
                                        <p:attrNameLst>
                                          <p:attrName>style.visibility</p:attrName>
                                        </p:attrNameLst>
                                      </p:cBhvr>
                                      <p:to>
                                        <p:strVal val="visible"/>
                                      </p:to>
                                    </p:set>
                                    <p:anim calcmode="lin" valueType="num">
                                      <p:cBhvr additive="base">
                                        <p:cTn id="38" dur="500" fill="hold"/>
                                        <p:tgtEl>
                                          <p:spTgt spid="23564"/>
                                        </p:tgtEl>
                                        <p:attrNameLst>
                                          <p:attrName>ppt_x</p:attrName>
                                        </p:attrNameLst>
                                      </p:cBhvr>
                                      <p:tavLst>
                                        <p:tav tm="0">
                                          <p:val>
                                            <p:strVal val="#ppt_x"/>
                                          </p:val>
                                        </p:tav>
                                        <p:tav tm="100000">
                                          <p:val>
                                            <p:strVal val="#ppt_x"/>
                                          </p:val>
                                        </p:tav>
                                      </p:tavLst>
                                    </p:anim>
                                    <p:anim calcmode="lin" valueType="num">
                                      <p:cBhvr additive="base">
                                        <p:cTn id="39" dur="500" fill="hold"/>
                                        <p:tgtEl>
                                          <p:spTgt spid="2356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3566"/>
                                        </p:tgtEl>
                                        <p:attrNameLst>
                                          <p:attrName>style.visibility</p:attrName>
                                        </p:attrNameLst>
                                      </p:cBhvr>
                                      <p:to>
                                        <p:strVal val="visible"/>
                                      </p:to>
                                    </p:set>
                                    <p:anim calcmode="lin" valueType="num">
                                      <p:cBhvr additive="base">
                                        <p:cTn id="52" dur="500" fill="hold"/>
                                        <p:tgtEl>
                                          <p:spTgt spid="23566"/>
                                        </p:tgtEl>
                                        <p:attrNameLst>
                                          <p:attrName>ppt_x</p:attrName>
                                        </p:attrNameLst>
                                      </p:cBhvr>
                                      <p:tavLst>
                                        <p:tav tm="0">
                                          <p:val>
                                            <p:strVal val="#ppt_x"/>
                                          </p:val>
                                        </p:tav>
                                        <p:tav tm="100000">
                                          <p:val>
                                            <p:strVal val="#ppt_x"/>
                                          </p:val>
                                        </p:tav>
                                      </p:tavLst>
                                    </p:anim>
                                    <p:anim calcmode="lin" valueType="num">
                                      <p:cBhvr additive="base">
                                        <p:cTn id="53" dur="500" fill="hold"/>
                                        <p:tgtEl>
                                          <p:spTgt spid="235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p:bldP spid="23561" grpId="0"/>
      <p:bldP spid="23564" grpId="0"/>
      <p:bldP spid="23566"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pic>
        <p:nvPicPr>
          <p:cNvPr id="17410" name="图片 2">
            <a:extLst>
              <a:ext uri="{FF2B5EF4-FFF2-40B4-BE49-F238E27FC236}">
                <a16:creationId xmlns:a16="http://schemas.microsoft.com/office/drawing/2014/main" id="{9E734AB3-A1BE-4FFD-BF00-DBD783A58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669" y="-315416"/>
            <a:ext cx="6038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D9C4E0E6-FF87-4BCF-8434-A1F717AB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5">
            <a:extLst>
              <a:ext uri="{FF2B5EF4-FFF2-40B4-BE49-F238E27FC236}">
                <a16:creationId xmlns:a16="http://schemas.microsoft.com/office/drawing/2014/main" id="{00D37E10-9C47-4CDB-8F40-665799D0D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1900238"/>
            <a:ext cx="8774113"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a:extLst>
              <a:ext uri="{FF2B5EF4-FFF2-40B4-BE49-F238E27FC236}">
                <a16:creationId xmlns:a16="http://schemas.microsoft.com/office/drawing/2014/main" id="{E68C8F31-C031-4F8B-A695-096E7314278B}"/>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7415" name="TextBox 7">
            <a:extLst>
              <a:ext uri="{FF2B5EF4-FFF2-40B4-BE49-F238E27FC236}">
                <a16:creationId xmlns:a16="http://schemas.microsoft.com/office/drawing/2014/main" id="{F3FBE3AC-AF9E-4D4D-A583-C6E75333B44B}"/>
              </a:ext>
            </a:extLst>
          </p:cNvPr>
          <p:cNvSpPr txBox="1">
            <a:spLocks noChangeArrowheads="1"/>
          </p:cNvSpPr>
          <p:nvPr/>
        </p:nvSpPr>
        <p:spPr bwMode="auto">
          <a:xfrm>
            <a:off x="479425" y="476250"/>
            <a:ext cx="2935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改革开放先锋人物</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BF1E559-5830-47D3-85B1-5FDFF704E1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4078" y="3833213"/>
            <a:ext cx="247173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7">
            <a:extLst>
              <a:ext uri="{FF2B5EF4-FFF2-40B4-BE49-F238E27FC236}">
                <a16:creationId xmlns:a16="http://schemas.microsoft.com/office/drawing/2014/main" id="{9CEC0CBD-A7CA-46DB-A70C-EDD29AE384F4}"/>
              </a:ext>
            </a:extLst>
          </p:cNvPr>
          <p:cNvSpPr txBox="1"/>
          <p:nvPr/>
        </p:nvSpPr>
        <p:spPr>
          <a:xfrm>
            <a:off x="1919288" y="2310888"/>
            <a:ext cx="5514977" cy="3023905"/>
          </a:xfrm>
          <a:prstGeom prst="rect">
            <a:avLst/>
          </a:prstGeom>
          <a:noFill/>
        </p:spPr>
        <p:txBody>
          <a:bodyPr wrap="square">
            <a:spAutoFit/>
          </a:bodyPr>
          <a:lstStyle/>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他长相酷似外星人，活脱脱一副顽童模样；</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他身高只有一米六，却被福布斯评论为有着拿破仑一样伟大的志向；</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他打造了全球最大电子商务平台，成为拉动内需巨大推动力；</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他建立全球领先移动支付网络，通过大数据技术建立新型社会诚信体系；</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他被评为改革开放</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40</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周年</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100</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名改革开放杰出贡献人物之一……</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defRPr/>
            </a:pPr>
            <a:endParaRPr lang="en-US" altLang="zh-CN" sz="1050" dirty="0">
              <a:solidFill>
                <a:srgbClr val="4F4D50"/>
              </a:solidFill>
              <a:latin typeface="苹方 特粗" pitchFamily="34" charset="-122"/>
              <a:ea typeface="苹方 特粗" pitchFamily="34" charset="-122"/>
            </a:endParaRPr>
          </a:p>
        </p:txBody>
      </p:sp>
      <p:pic>
        <p:nvPicPr>
          <p:cNvPr id="8" name="图片 7">
            <a:extLst>
              <a:ext uri="{FF2B5EF4-FFF2-40B4-BE49-F238E27FC236}">
                <a16:creationId xmlns:a16="http://schemas.microsoft.com/office/drawing/2014/main" id="{D3222D38-F4E9-4C2A-9B52-43FDF8C209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0965" y="752476"/>
            <a:ext cx="3553461" cy="5170284"/>
          </a:xfrm>
          <a:prstGeom prst="rect">
            <a:avLst/>
          </a:prstGeom>
        </p:spPr>
      </p:pic>
      <p:pic>
        <p:nvPicPr>
          <p:cNvPr id="17416" name="图片 6">
            <a:extLst>
              <a:ext uri="{FF2B5EF4-FFF2-40B4-BE49-F238E27FC236}">
                <a16:creationId xmlns:a16="http://schemas.microsoft.com/office/drawing/2014/main" id="{F7418E86-E1C4-4AAC-A918-9310E9827A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8486" y="5334793"/>
            <a:ext cx="1487487"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E47AD42E-9CD6-40B6-A011-282DB5B972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228" y="752475"/>
            <a:ext cx="3553461" cy="5170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0-#ppt_w/2"/>
                                          </p:val>
                                        </p:tav>
                                        <p:tav tm="100000">
                                          <p:val>
                                            <p:strVal val="#ppt_x"/>
                                          </p:val>
                                        </p:tav>
                                      </p:tavLst>
                                    </p:anim>
                                    <p:anim calcmode="lin" valueType="num">
                                      <p:cBhvr additive="base">
                                        <p:cTn id="8" dur="500" fill="hold"/>
                                        <p:tgtEl>
                                          <p:spTgt spid="51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par>
                          <p:cTn id="13" fill="hold" nodeType="afterGroup">
                            <p:stCondLst>
                              <p:cond delay="2500"/>
                            </p:stCondLst>
                            <p:childTnLst>
                              <p:par>
                                <p:cTn id="14" presetID="26" presetClass="emph" presetSubtype="0" repeatCount="indefinite" fill="hold" nodeType="afterEffect">
                                  <p:stCondLst>
                                    <p:cond delay="0"/>
                                  </p:stCondLst>
                                  <p:childTnLst>
                                    <p:animEffect transition="out" filter="fade">
                                      <p:cBhvr>
                                        <p:cTn id="15" dur="2000" tmFilter="0, 0; .2, .5; .8, .5; 1, 0"/>
                                        <p:tgtEl>
                                          <p:spTgt spid="18"/>
                                        </p:tgtEl>
                                      </p:cBhvr>
                                    </p:animEffect>
                                    <p:animScale>
                                      <p:cBhvr>
                                        <p:cTn id="16" dur="1000" autoRev="1" fill="hold"/>
                                        <p:tgtEl>
                                          <p:spTgt spid="18"/>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0"/>
                                        <p:tgtEl>
                                          <p:spTgt spid="8"/>
                                        </p:tgtEl>
                                      </p:cBhvr>
                                    </p:animEffect>
                                    <p:anim calcmode="lin" valueType="num">
                                      <p:cBhvr>
                                        <p:cTn id="27" dur="2000" fill="hold"/>
                                        <p:tgtEl>
                                          <p:spTgt spid="8"/>
                                        </p:tgtEl>
                                        <p:attrNameLst>
                                          <p:attrName>ppt_w</p:attrName>
                                        </p:attrNameLst>
                                      </p:cBhvr>
                                      <p:tavLst>
                                        <p:tav tm="0" fmla="#ppt_w*sin(2.5*pi*$)">
                                          <p:val>
                                            <p:fltVal val="0"/>
                                          </p:val>
                                        </p:tav>
                                        <p:tav tm="100000">
                                          <p:val>
                                            <p:fltVal val="1"/>
                                          </p:val>
                                        </p:tav>
                                      </p:tavLst>
                                    </p:anim>
                                    <p:anim calcmode="lin" valueType="num">
                                      <p:cBhvr>
                                        <p:cTn id="2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circle(in)">
                                      <p:cBhvr>
                                        <p:cTn id="3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UNIT_VALUE" val="1159*1545"/>
  <p:tag name="KSO_WM_UNIT_HIGHLIGHT" val="0"/>
  <p:tag name="KSO_WM_UNIT_COMPATIBLE" val="0"/>
  <p:tag name="KSO_WM_UNIT_DIAGRAM_ISNUMVISUAL" val="0"/>
  <p:tag name="KSO_WM_UNIT_DIAGRAM_ISREFERUNIT" val="0"/>
  <p:tag name="KSO_WM_UNIT_TYPE" val="d"/>
  <p:tag name="KSO_WM_UNIT_INDEX" val="1"/>
  <p:tag name="KSO_WM_UNIT_ID" val="diagram20192969_1*d*1"/>
  <p:tag name="KSO_WM_TEMPLATE_CATEGORY" val="diagram"/>
  <p:tag name="KSO_WM_TEMPLATE_INDEX" val="20192969"/>
  <p:tag name="KSO_WM_UNIT_LAYERLEVEL" val="1"/>
  <p:tag name="KSO_WM_TAG_VERSION" val="1.0"/>
  <p:tag name="KSO_WM_BEAUTIFY_FLAG" val="#wm#"/>
  <p:tag name="KSO_WM_UNIT_COLOR_SCHEME_SHAPE_ID" val="15"/>
  <p:tag name="KSO_WM_UNIT_COLOR_SCHEME_PARENT_PAGE" val="0_1"/>
  <p:tag name="KSO_WM_UNIT_ADJUSTLAYOUT_ID" val="15"/>
  <p:tag name="KSO_WM_UNIT_PICTURE_CLIP_FLAG" val="1"/>
  <p:tag name="REFSHAPE" val="305838884"/>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1311</TotalTime>
  <Words>1422</Words>
  <Application>Microsoft Office PowerPoint</Application>
  <PresentationFormat>宽屏</PresentationFormat>
  <Paragraphs>147</Paragraphs>
  <Slides>13</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DFGothic-EB</vt:lpstr>
      <vt:lpstr>苹方 常规</vt:lpstr>
      <vt:lpstr>苹方 特粗</vt:lpstr>
      <vt:lpstr>宋体</vt:lpstr>
      <vt:lpstr>Arial</vt:lpstr>
      <vt:lpstr>Calibri</vt:lpstr>
      <vt:lpstr>Calibri Light</vt:lpstr>
      <vt:lpstr>Impact</vt:lpstr>
      <vt:lpstr>等线</vt:lpstr>
      <vt:lpstr>微软雅黑</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何 琳欣</cp:lastModifiedBy>
  <cp:revision>116</cp:revision>
  <dcterms:created xsi:type="dcterms:W3CDTF">2018-09-08T14:26:31Z</dcterms:created>
  <dcterms:modified xsi:type="dcterms:W3CDTF">2021-11-19T09:26:59Z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